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91" r:id="rId4"/>
    <p:sldId id="294" r:id="rId5"/>
    <p:sldId id="292" r:id="rId6"/>
    <p:sldId id="295" r:id="rId7"/>
    <p:sldId id="296" r:id="rId8"/>
    <p:sldId id="297" r:id="rId9"/>
    <p:sldId id="293" r:id="rId10"/>
    <p:sldId id="298" r:id="rId11"/>
    <p:sldId id="299" r:id="rId12"/>
    <p:sldId id="301" r:id="rId13"/>
    <p:sldId id="303" r:id="rId14"/>
    <p:sldId id="302" r:id="rId15"/>
    <p:sldId id="300" r:id="rId16"/>
    <p:sldId id="286" r:id="rId17"/>
    <p:sldId id="304" r:id="rId18"/>
    <p:sldId id="305" r:id="rId19"/>
    <p:sldId id="306" r:id="rId20"/>
    <p:sldId id="308" r:id="rId21"/>
    <p:sldId id="309" r:id="rId22"/>
    <p:sldId id="310" r:id="rId23"/>
    <p:sldId id="311" r:id="rId24"/>
    <p:sldId id="307" r:id="rId25"/>
    <p:sldId id="312" r:id="rId26"/>
    <p:sldId id="321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275" r:id="rId35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rgbClr val="09031B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rgbClr val="09031B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rgbClr val="09031B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rgbClr val="09031B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rgbClr val="09031B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b="1" kern="1200">
        <a:solidFill>
          <a:srgbClr val="09031B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b="1" kern="1200">
        <a:solidFill>
          <a:srgbClr val="09031B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b="1" kern="1200">
        <a:solidFill>
          <a:srgbClr val="09031B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b="1" kern="1200">
        <a:solidFill>
          <a:srgbClr val="09031B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5BB"/>
    <a:srgbClr val="00FF00"/>
    <a:srgbClr val="FF3300"/>
    <a:srgbClr val="000000"/>
    <a:srgbClr val="E8E274"/>
    <a:srgbClr val="66FFFF"/>
    <a:srgbClr val="9900CC"/>
    <a:srgbClr val="060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 autoAdjust="0"/>
    <p:restoredTop sz="86690" autoAdjust="0"/>
  </p:normalViewPr>
  <p:slideViewPr>
    <p:cSldViewPr>
      <p:cViewPr varScale="1">
        <p:scale>
          <a:sx n="95" d="100"/>
          <a:sy n="95" d="100"/>
        </p:scale>
        <p:origin x="206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244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244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6B3C8256-52EF-459F-A80B-236375A7BE6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E47CE2DF-0E0A-4814-BD96-04FD0FEA120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143504" y="6286520"/>
            <a:ext cx="378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郑州大学计算机与人工智能学院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6563" y="274638"/>
            <a:ext cx="2178050" cy="57356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274638"/>
            <a:ext cx="6383338" cy="57356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143504" y="6286520"/>
            <a:ext cx="378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郑州大学计算机与人工智能学院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799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484313"/>
            <a:ext cx="42814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883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7137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8840" name="Rectangle 8"/>
          <p:cNvSpPr>
            <a:spLocks noChangeArrowheads="1"/>
          </p:cNvSpPr>
          <p:nvPr/>
        </p:nvSpPr>
        <p:spPr bwMode="auto">
          <a:xfrm>
            <a:off x="2987675" y="6308725"/>
            <a:ext cx="21336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fld id="{A097B2A7-C7AD-4050-8FD0-35D8BE35E22F}" type="slidenum">
              <a:rPr lang="en-US" altLang="zh-CN" sz="1400" b="0">
                <a:solidFill>
                  <a:srgbClr val="FF0000"/>
                </a:solidFill>
              </a:rPr>
              <a:pPr/>
              <a:t>‹#›</a:t>
            </a:fld>
            <a:endParaRPr lang="en-US" altLang="zh-CN" sz="1400" b="0">
              <a:solidFill>
                <a:srgbClr val="FF0000"/>
              </a:solidFill>
            </a:endParaRPr>
          </a:p>
        </p:txBody>
      </p:sp>
      <p:sp>
        <p:nvSpPr>
          <p:cNvPr id="248843" name="Rectangle 11"/>
          <p:cNvSpPr>
            <a:spLocks noChangeArrowheads="1"/>
          </p:cNvSpPr>
          <p:nvPr userDrawn="1"/>
        </p:nvSpPr>
        <p:spPr bwMode="auto">
          <a:xfrm>
            <a:off x="395288" y="6308725"/>
            <a:ext cx="2881312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fld id="{383038F5-E294-400E-984E-872A6F9836FC}" type="datetime3">
              <a:rPr lang="zh-CN" altLang="en-US" sz="1400" b="0">
                <a:solidFill>
                  <a:srgbClr val="FF0000"/>
                </a:solidFill>
              </a:rPr>
              <a:pPr/>
              <a:t>2023年11月13日星期一</a:t>
            </a:fld>
            <a:endParaRPr lang="en-US" altLang="zh-CN" sz="1400" b="0">
              <a:solidFill>
                <a:srgbClr val="FF0000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4800" b="1">
          <a:solidFill>
            <a:srgbClr val="09031B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800" b="1">
          <a:solidFill>
            <a:srgbClr val="09031B"/>
          </a:solidFill>
          <a:latin typeface="Times New Roman" pitchFamily="18" charset="0"/>
          <a:ea typeface="隶书" pitchFamily="49" charset="-122"/>
        </a:defRPr>
      </a:lvl2pPr>
      <a:lvl3pPr algn="l" rtl="0" fontAlgn="base">
        <a:spcBef>
          <a:spcPct val="0"/>
        </a:spcBef>
        <a:spcAft>
          <a:spcPct val="0"/>
        </a:spcAft>
        <a:defRPr sz="4800" b="1">
          <a:solidFill>
            <a:srgbClr val="09031B"/>
          </a:solidFill>
          <a:latin typeface="Times New Roman" pitchFamily="18" charset="0"/>
          <a:ea typeface="隶书" pitchFamily="49" charset="-122"/>
        </a:defRPr>
      </a:lvl3pPr>
      <a:lvl4pPr algn="l" rtl="0" fontAlgn="base">
        <a:spcBef>
          <a:spcPct val="0"/>
        </a:spcBef>
        <a:spcAft>
          <a:spcPct val="0"/>
        </a:spcAft>
        <a:defRPr sz="4800" b="1">
          <a:solidFill>
            <a:srgbClr val="09031B"/>
          </a:solidFill>
          <a:latin typeface="Times New Roman" pitchFamily="18" charset="0"/>
          <a:ea typeface="隶书" pitchFamily="49" charset="-122"/>
        </a:defRPr>
      </a:lvl4pPr>
      <a:lvl5pPr algn="l" rtl="0" fontAlgn="base">
        <a:spcBef>
          <a:spcPct val="0"/>
        </a:spcBef>
        <a:spcAft>
          <a:spcPct val="0"/>
        </a:spcAft>
        <a:defRPr sz="4800" b="1">
          <a:solidFill>
            <a:srgbClr val="09031B"/>
          </a:solidFill>
          <a:latin typeface="Times New Roman" pitchFamily="18" charset="0"/>
          <a:ea typeface="隶书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800" b="1">
          <a:solidFill>
            <a:srgbClr val="09031B"/>
          </a:solidFill>
          <a:latin typeface="Times New Roman" pitchFamily="18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800" b="1">
          <a:solidFill>
            <a:srgbClr val="09031B"/>
          </a:solidFill>
          <a:latin typeface="Times New Roman" pitchFamily="18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800" b="1">
          <a:solidFill>
            <a:srgbClr val="09031B"/>
          </a:solidFill>
          <a:latin typeface="Times New Roman" pitchFamily="18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800" b="1">
          <a:solidFill>
            <a:srgbClr val="09031B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9031B"/>
        </a:buClr>
        <a:buFont typeface="Wingdings" pitchFamily="2" charset="2"/>
        <a:buChar char="l"/>
        <a:defRPr sz="2800" b="1">
          <a:solidFill>
            <a:srgbClr val="09031B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9031B"/>
        </a:buClr>
        <a:buFont typeface="Wingdings" pitchFamily="2" charset="2"/>
        <a:buChar char="l"/>
        <a:defRPr sz="2800" b="1">
          <a:solidFill>
            <a:srgbClr val="09031B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9031B"/>
        </a:buClr>
        <a:buFont typeface="Wingdings" pitchFamily="2" charset="2"/>
        <a:buChar char="l"/>
        <a:defRPr sz="2800" b="1">
          <a:solidFill>
            <a:srgbClr val="09031B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9031B"/>
        </a:buClr>
        <a:buFont typeface="Wingdings" pitchFamily="2" charset="2"/>
        <a:buChar char="l"/>
        <a:defRPr sz="2800" b="1">
          <a:solidFill>
            <a:srgbClr val="09031B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9031B"/>
        </a:buClr>
        <a:buFont typeface="Wingdings" pitchFamily="2" charset="2"/>
        <a:buChar char="l"/>
        <a:defRPr sz="2800" b="1">
          <a:solidFill>
            <a:srgbClr val="09031B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9031B"/>
        </a:buClr>
        <a:buFont typeface="Wingdings" pitchFamily="2" charset="2"/>
        <a:buChar char="l"/>
        <a:defRPr sz="2800" b="1">
          <a:solidFill>
            <a:srgbClr val="09031B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9031B"/>
        </a:buClr>
        <a:buFont typeface="Wingdings" pitchFamily="2" charset="2"/>
        <a:buChar char="l"/>
        <a:defRPr sz="2800" b="1">
          <a:solidFill>
            <a:srgbClr val="09031B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9031B"/>
        </a:buClr>
        <a:buFont typeface="Wingdings" pitchFamily="2" charset="2"/>
        <a:buChar char="l"/>
        <a:defRPr sz="2800" b="1">
          <a:solidFill>
            <a:srgbClr val="09031B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9031B"/>
        </a:buClr>
        <a:buFont typeface="Wingdings" pitchFamily="2" charset="2"/>
        <a:buChar char="l"/>
        <a:defRPr sz="2800" b="1">
          <a:solidFill>
            <a:srgbClr val="09031B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88" name="Text Box 32"/>
          <p:cNvSpPr txBox="1">
            <a:spLocks noChangeArrowheads="1"/>
          </p:cNvSpPr>
          <p:nvPr/>
        </p:nvSpPr>
        <p:spPr bwMode="auto">
          <a:xfrm>
            <a:off x="0" y="692150"/>
            <a:ext cx="91440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6000" dirty="0">
                <a:ea typeface="隶书" pitchFamily="49" charset="-122"/>
              </a:rPr>
              <a:t>计算科学导论</a:t>
            </a: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179388" y="2852738"/>
            <a:ext cx="864235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6000" dirty="0">
                <a:ea typeface="隶书" pitchFamily="49" charset="-122"/>
              </a:rPr>
              <a:t>吴宾</a:t>
            </a:r>
          </a:p>
          <a:p>
            <a:pPr>
              <a:spcBef>
                <a:spcPct val="50000"/>
              </a:spcBef>
            </a:pPr>
            <a:r>
              <a:rPr lang="en-US" altLang="zh-CN" sz="6000" dirty="0">
                <a:ea typeface="楷体_GB2312" pitchFamily="49" charset="-122"/>
              </a:rPr>
              <a:t>wubin@gs.zzu.edu.cn</a:t>
            </a:r>
            <a:endParaRPr lang="en-US" altLang="zh-CN" sz="2800" dirty="0"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r>
              <a:rPr lang="en-US" altLang="zh-CN" spc="300" dirty="0">
                <a:solidFill>
                  <a:schemeClr val="bg1">
                    <a:lumMod val="1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  <a:sym typeface="Arial" panose="020B0604020202020204" pitchFamily="34" charset="0"/>
              </a:rPr>
              <a:t>3.</a:t>
            </a:r>
            <a:r>
              <a:rPr lang="zh-CN" altLang="en-US" spc="300" dirty="0">
                <a:solidFill>
                  <a:schemeClr val="bg1">
                    <a:lumMod val="1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  <a:sym typeface="Arial" panose="020B0604020202020204" pitchFamily="34" charset="0"/>
              </a:rPr>
              <a:t>人工智能的产生与发展</a:t>
            </a:r>
            <a:endParaRPr lang="en-US" dirty="0">
              <a:solidFill>
                <a:schemeClr val="bg1">
                  <a:lumMod val="1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401" y="908720"/>
            <a:ext cx="8713788" cy="4957539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92248" y="805318"/>
            <a:ext cx="8504019" cy="5362539"/>
            <a:chOff x="92248" y="805318"/>
            <a:chExt cx="8504019" cy="5362539"/>
          </a:xfrm>
        </p:grpSpPr>
        <p:grpSp>
          <p:nvGrpSpPr>
            <p:cNvPr id="21" name="组合 20"/>
            <p:cNvGrpSpPr/>
            <p:nvPr/>
          </p:nvGrpSpPr>
          <p:grpSpPr>
            <a:xfrm>
              <a:off x="92248" y="805318"/>
              <a:ext cx="8444698" cy="5362539"/>
              <a:chOff x="15766" y="963754"/>
              <a:chExt cx="8444698" cy="5362539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766" y="963754"/>
                <a:ext cx="8444698" cy="5362539"/>
              </a:xfrm>
              <a:prstGeom prst="rect">
                <a:avLst/>
              </a:prstGeom>
            </p:spPr>
          </p:pic>
          <p:sp>
            <p:nvSpPr>
              <p:cNvPr id="18" name="右箭头 17"/>
              <p:cNvSpPr/>
              <p:nvPr/>
            </p:nvSpPr>
            <p:spPr bwMode="auto">
              <a:xfrm>
                <a:off x="539552" y="3562004"/>
                <a:ext cx="2160240" cy="144016"/>
              </a:xfrm>
              <a:prstGeom prst="rightArrow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rgbClr val="09031B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9" name="右箭头 18"/>
              <p:cNvSpPr/>
              <p:nvPr/>
            </p:nvSpPr>
            <p:spPr bwMode="auto">
              <a:xfrm>
                <a:off x="2717190" y="3549427"/>
                <a:ext cx="2376264" cy="144016"/>
              </a:xfrm>
              <a:prstGeom prst="rightArrow">
                <a:avLst/>
              </a:prstGeom>
              <a:solidFill>
                <a:schemeClr val="tx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rgbClr val="09031B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20" name="右箭头 19"/>
              <p:cNvSpPr/>
              <p:nvPr/>
            </p:nvSpPr>
            <p:spPr bwMode="auto">
              <a:xfrm>
                <a:off x="5212095" y="3549427"/>
                <a:ext cx="2549595" cy="144016"/>
              </a:xfrm>
              <a:prstGeom prst="rightArrow">
                <a:avLst/>
              </a:prstGeom>
              <a:solidFill>
                <a:srgbClr val="00FF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rgbClr val="09031B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7804179" y="3087407"/>
              <a:ext cx="79208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/>
                <a:t>ChatGPT</a:t>
              </a:r>
              <a:r>
                <a:rPr lang="zh-CN" altLang="en-US" sz="1100" dirty="0"/>
                <a:t>，百度，华为盘古</a:t>
              </a:r>
              <a:r>
                <a:rPr lang="en-US" altLang="zh-CN" sz="1100" dirty="0"/>
                <a:t>… 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272959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030" y="2825"/>
            <a:ext cx="8713788" cy="4525962"/>
          </a:xfrm>
        </p:spPr>
        <p:txBody>
          <a:bodyPr/>
          <a:lstStyle/>
          <a:p>
            <a:r>
              <a:rPr lang="zh-CN" altLang="en-US" dirty="0"/>
              <a:t>第一阶段（</a:t>
            </a:r>
            <a:r>
              <a:rPr lang="en-US" altLang="zh-CN" dirty="0"/>
              <a:t>1956-1976</a:t>
            </a:r>
            <a:r>
              <a:rPr lang="zh-CN" altLang="en-US" dirty="0"/>
              <a:t>）模拟人类智能的方式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/>
              <a:t>符号主义：将人类知识表示为符号，进行推理演算。主要成果定理自动证明、知识表示、专家系统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/>
              <a:t>产生了机器学习的萌芽：可以学习的跳棋程序（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不需要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确定性编程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就可以赋予机器某项技能的研究领域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/>
              <a:t>出现了神经元和感知机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4" name="Picture 4" descr="http://hahack.com/images/ann1/gb1b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" y="2492032"/>
            <a:ext cx="2160240" cy="165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static.open-open.com/lib/uploadImg/20160123/20160123194831_7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74" y="2492896"/>
            <a:ext cx="1898004" cy="140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timgsa.baidu.com/timg?image&amp;quality=80&amp;size=b9999_10000&amp;sec=1574315224928&amp;di=12b224f8f6c7cc2c46c4eb726d119df9&amp;imgtype=0&amp;src=http%3A%2F%2Fblog.nsfocus.net%2Fwp-content%2Fuploads%2F2016%2F12%2F%25E6%2584%259F%25E7%259F%25A5%25E5%2599%25A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70" y="2099772"/>
            <a:ext cx="4491777" cy="219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06798" y="4941168"/>
            <a:ext cx="86304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计算量爆炸，计算机的性能无法解决诸多人工智能的实际问题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成果不多</a:t>
            </a:r>
          </a:p>
        </p:txBody>
      </p:sp>
    </p:spTree>
    <p:extLst>
      <p:ext uri="{BB962C8B-B14F-4D97-AF65-F5344CB8AC3E}">
        <p14:creationId xmlns:p14="http://schemas.microsoft.com/office/powerpoint/2010/main" val="382060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8964613" cy="616530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阶段（</a:t>
            </a:r>
            <a:r>
              <a:rPr lang="en-US" altLang="zh-CN" dirty="0"/>
              <a:t>1970-2000</a:t>
            </a:r>
            <a:r>
              <a:rPr lang="zh-CN" altLang="en-US" dirty="0"/>
              <a:t>）连接主义（模拟智能的结构）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/>
              <a:t>专家系统盛行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/>
              <a:t>出现了多层感知机（人工神经网络）、支持向量机（分类）、贝叶斯网络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/>
              <a:t>自然语言处理（问答系统）、模式识别、语音识别、深蓝象棋系统等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Picture 2" descr="https://timgsa.baidu.com/timg?image&amp;quality=80&amp;size=b9999_10000&amp;sec=1574315958800&amp;di=f83d7264fe26938f40d17790c658be9c&amp;imgtype=0&amp;src=http%3A%2F%2Fpic2.zhimg.com%2Fv2-e47413dfa77a2047caca55f4bb4d203d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52127"/>
            <a:ext cx="2482322" cy="192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92896"/>
            <a:ext cx="2808312" cy="1880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332" y="2476747"/>
            <a:ext cx="274590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6243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案例：语音识别（</a:t>
            </a:r>
            <a:r>
              <a:rPr lang="en-US" altLang="zh-CN" dirty="0"/>
              <a:t>IBM</a:t>
            </a:r>
            <a:r>
              <a:rPr lang="zh-CN" altLang="en-US" dirty="0"/>
              <a:t>，贾里尼克）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人类的方法（识别率低）               智能的方法（识别率</a:t>
            </a:r>
            <a:r>
              <a:rPr lang="en-US" altLang="zh-CN" sz="2400" dirty="0"/>
              <a:t>70-90%</a:t>
            </a:r>
            <a:r>
              <a:rPr lang="zh-CN" altLang="en-US" sz="2400" dirty="0"/>
              <a:t>）  </a:t>
            </a:r>
            <a:endParaRPr 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3286125"/>
            <a:ext cx="2952328" cy="2790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286125"/>
            <a:ext cx="3024336" cy="2790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3286124"/>
            <a:ext cx="28575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2229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6632"/>
            <a:ext cx="8713788" cy="589364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阶段（</a:t>
            </a:r>
            <a:r>
              <a:rPr lang="en-US" altLang="zh-CN" dirty="0"/>
              <a:t>2000--</a:t>
            </a:r>
            <a:r>
              <a:rPr lang="zh-CN" altLang="en-US" dirty="0"/>
              <a:t>）：深度学习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大数据技术、更快的计算能力和先进的机器学习技术发展迅猛，并在整个国民经济的许多实际问题中成功应用。</a:t>
            </a: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5" y="2492896"/>
            <a:ext cx="6020008" cy="339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3246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836712"/>
          </a:xfrm>
        </p:spPr>
        <p:txBody>
          <a:bodyPr/>
          <a:lstStyle/>
          <a:p>
            <a:pPr algn="ctr"/>
            <a:r>
              <a:rPr lang="en-US" altLang="zh-CN" dirty="0"/>
              <a:t>4. </a:t>
            </a:r>
            <a:r>
              <a:rPr lang="zh-CN" altLang="en-US" dirty="0"/>
              <a:t>大数据与人工智能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836712"/>
            <a:ext cx="8713788" cy="5119811"/>
          </a:xfrm>
        </p:spPr>
        <p:txBody>
          <a:bodyPr/>
          <a:lstStyle/>
          <a:p>
            <a:r>
              <a:rPr lang="zh-CN" altLang="en-US" dirty="0"/>
              <a:t>大数据的特点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915BB"/>
                </a:solidFill>
              </a:rPr>
              <a:t>数据量大</a:t>
            </a:r>
            <a:r>
              <a:rPr lang="zh-CN" altLang="en-US" dirty="0"/>
              <a:t>：</a:t>
            </a:r>
            <a:r>
              <a:rPr lang="zh-CN" altLang="en-US" sz="2000" dirty="0"/>
              <a:t>包含所有事件数据，保证人工智能模型无限逼近真实模型，让机器知道怎么处理。同样技术下，大量的数据训练的模型更准确。</a:t>
            </a:r>
            <a:r>
              <a:rPr lang="en-US" altLang="zh-CN" sz="2000" dirty="0"/>
              <a:t>2012</a:t>
            </a:r>
            <a:r>
              <a:rPr lang="zh-CN" altLang="en-US" sz="2000" dirty="0"/>
              <a:t>、</a:t>
            </a:r>
            <a:r>
              <a:rPr lang="en-US" altLang="zh-CN" sz="2000" dirty="0"/>
              <a:t>2016</a:t>
            </a:r>
            <a:r>
              <a:rPr lang="zh-CN" altLang="en-US" sz="2000" dirty="0"/>
              <a:t>美国总统选举使用网上收集数据，预测</a:t>
            </a:r>
            <a:r>
              <a:rPr lang="en-US" altLang="zh-CN" sz="2000" dirty="0"/>
              <a:t>100%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915BB"/>
                </a:solidFill>
              </a:rPr>
              <a:t>维度高</a:t>
            </a:r>
            <a:r>
              <a:rPr lang="zh-CN" altLang="en-US" dirty="0"/>
              <a:t>：</a:t>
            </a:r>
            <a:r>
              <a:rPr lang="zh-CN" altLang="en-US" sz="2000" dirty="0"/>
              <a:t>可以重复使用数据进行数据分析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915BB"/>
                </a:solidFill>
              </a:rPr>
              <a:t>完备性</a:t>
            </a:r>
            <a:r>
              <a:rPr lang="zh-CN" altLang="en-US" dirty="0"/>
              <a:t>：</a:t>
            </a:r>
            <a:r>
              <a:rPr lang="zh-CN" altLang="en-US" sz="2000" dirty="0"/>
              <a:t>包含了所有情况下的样本。例如</a:t>
            </a:r>
            <a:r>
              <a:rPr lang="en-US" altLang="zh-CN" sz="2000" dirty="0"/>
              <a:t>1936</a:t>
            </a:r>
            <a:r>
              <a:rPr lang="zh-CN" altLang="en-US" sz="2000" dirty="0"/>
              <a:t>年美国总统选举（富兰克林</a:t>
            </a:r>
            <a:r>
              <a:rPr lang="en-US" altLang="zh-CN" sz="2000" dirty="0"/>
              <a:t>VS</a:t>
            </a:r>
            <a:r>
              <a:rPr lang="zh-CN" altLang="en-US" sz="2000" dirty="0"/>
              <a:t>兰登），</a:t>
            </a:r>
            <a:r>
              <a:rPr lang="en-US" altLang="zh-CN" sz="2000" dirty="0"/>
              <a:t>《</a:t>
            </a:r>
            <a:r>
              <a:rPr lang="zh-CN" altLang="en-US" sz="2000" dirty="0"/>
              <a:t>文学文摘</a:t>
            </a:r>
            <a:r>
              <a:rPr lang="en-US" altLang="zh-CN" sz="2000" dirty="0"/>
              <a:t>》</a:t>
            </a:r>
            <a:r>
              <a:rPr lang="zh-CN" altLang="en-US" sz="2000" dirty="0"/>
              <a:t>使用电话邮寄调查</a:t>
            </a:r>
            <a:r>
              <a:rPr lang="en-US" altLang="zh-CN" sz="2000" dirty="0"/>
              <a:t>+</a:t>
            </a:r>
            <a:r>
              <a:rPr lang="zh-CN" altLang="en-US" sz="2000" dirty="0"/>
              <a:t>传统统计方法，盖洛普使用分类选取样本（性别、年龄、收入</a:t>
            </a:r>
            <a:r>
              <a:rPr lang="en-US" altLang="zh-CN" sz="2000" dirty="0"/>
              <a:t>… </a:t>
            </a:r>
            <a:r>
              <a:rPr lang="zh-CN" altLang="en-US" sz="2000" dirty="0"/>
              <a:t>）</a:t>
            </a:r>
            <a:r>
              <a:rPr lang="en-US" altLang="zh-CN" sz="2000" dirty="0"/>
              <a:t>,2000</a:t>
            </a:r>
            <a:r>
              <a:rPr lang="zh-CN" altLang="en-US" sz="2000" dirty="0"/>
              <a:t>份调查问卷，预测准确率</a:t>
            </a:r>
            <a:r>
              <a:rPr lang="en-US" altLang="zh-CN" sz="2000" dirty="0"/>
              <a:t>100%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915BB"/>
                </a:solidFill>
              </a:rPr>
              <a:t>实时性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915BB"/>
                </a:solidFill>
              </a:rPr>
              <a:t>思维方式</a:t>
            </a:r>
            <a:r>
              <a:rPr lang="zh-CN" altLang="en-US" dirty="0"/>
              <a:t>：</a:t>
            </a:r>
            <a:r>
              <a:rPr lang="zh-CN" altLang="en-US" sz="2000" dirty="0"/>
              <a:t>知结果，不知原因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290258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大数据与人工智能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2915BB"/>
                </a:solidFill>
              </a:rPr>
              <a:t>人工智能与大数据的联系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 sz="2400" dirty="0"/>
              <a:t>人工智能需要数据来建立其智能，特别是机器学习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 sz="2400" dirty="0"/>
              <a:t>大数据技术为人工智能提供了强大的存储能力和计算能力</a:t>
            </a:r>
          </a:p>
          <a:p>
            <a:pPr>
              <a:buNone/>
            </a:pPr>
            <a:endParaRPr lang="zh-CN" altLang="en-US" dirty="0"/>
          </a:p>
          <a:p>
            <a:r>
              <a:rPr lang="zh-CN" altLang="en-US" sz="2400" dirty="0">
                <a:solidFill>
                  <a:srgbClr val="2915BB"/>
                </a:solidFill>
              </a:rPr>
              <a:t>人工智能与大数据的区别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 sz="2400" dirty="0"/>
              <a:t>人工智能是一种计算形式，而大数据是一种传统计算，它不会根据结果采取行动，只是寻找结果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 sz="2400" dirty="0"/>
              <a:t>二者要达成的</a:t>
            </a:r>
            <a:r>
              <a:rPr lang="en-US" altLang="zh-CN" sz="2400" dirty="0"/>
              <a:t> </a:t>
            </a:r>
            <a:r>
              <a:rPr lang="zh-CN" altLang="en-US" sz="2400" dirty="0"/>
              <a:t>目标和实现目标的手段不同</a:t>
            </a:r>
          </a:p>
          <a:p>
            <a:endParaRPr lang="zh-CN" altLang="en-US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endParaRPr 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263602"/>
              </p:ext>
            </p:extLst>
          </p:nvPr>
        </p:nvGraphicFramePr>
        <p:xfrm>
          <a:off x="250825" y="1484313"/>
          <a:ext cx="871378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799">
                  <a:extLst>
                    <a:ext uri="{9D8B030D-6E8A-4147-A177-3AD203B41FA5}">
                      <a16:colId xmlns:a16="http://schemas.microsoft.com/office/drawing/2014/main" val="169229602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1423824946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941378233"/>
                    </a:ext>
                  </a:extLst>
                </a:gridCol>
                <a:gridCol w="2016349">
                  <a:extLst>
                    <a:ext uri="{9D8B030D-6E8A-4147-A177-3AD203B41FA5}">
                      <a16:colId xmlns:a16="http://schemas.microsoft.com/office/drawing/2014/main" val="4199679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年代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深蓝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卡斯帕罗夫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赢者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00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收集卡斯帕罗夫的所有棋谱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深蓝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87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采用变招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卡斯帕罗夫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6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收集二流选手的所有棋谱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深蓝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944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96841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思维方式的改变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224" y="1247270"/>
            <a:ext cx="8713788" cy="432519"/>
          </a:xfrm>
        </p:spPr>
        <p:txBody>
          <a:bodyPr/>
          <a:lstStyle/>
          <a:p>
            <a:r>
              <a:rPr lang="zh-CN" altLang="en-US" dirty="0"/>
              <a:t>天空为什么是蓝色的？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53434" y="1772817"/>
            <a:ext cx="3096344" cy="3477875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2915BB"/>
                </a:solidFill>
              </a:rPr>
              <a:t>人类思维</a:t>
            </a:r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  <a:solidFill>
                <a:srgbClr val="2915BB"/>
              </a:solidFill>
            </a:endParaRPr>
          </a:p>
          <a:p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pPr algn="l"/>
            <a:r>
              <a:rPr lang="zh-CN" altLang="en-US" dirty="0">
                <a:ln>
                  <a:solidFill>
                    <a:schemeClr val="bg1">
                      <a:lumMod val="10000"/>
                    </a:schemeClr>
                  </a:solidFill>
                </a:ln>
              </a:rPr>
              <a:t>物理知识（空气中有尘埃、水滴、冰晶等，光的组成，光的散射原理等）</a:t>
            </a:r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r>
              <a:rPr lang="zh-CN" altLang="en-US" dirty="0">
                <a:ln>
                  <a:solidFill>
                    <a:schemeClr val="bg1">
                      <a:lumMod val="10000"/>
                    </a:schemeClr>
                  </a:solidFill>
                </a:ln>
              </a:rPr>
              <a:t>逻辑推理（红、橙、黄光波较长，能穿越大气，其它短波光散射）</a:t>
            </a:r>
            <a:endParaRPr lang="en-US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</p:txBody>
      </p:sp>
      <p:sp>
        <p:nvSpPr>
          <p:cNvPr id="5" name="下箭头 4"/>
          <p:cNvSpPr/>
          <p:nvPr/>
        </p:nvSpPr>
        <p:spPr bwMode="auto">
          <a:xfrm>
            <a:off x="1979712" y="3493809"/>
            <a:ext cx="484632" cy="518577"/>
          </a:xfrm>
          <a:prstGeom prst="downArrow">
            <a:avLst/>
          </a:prstGeom>
          <a:solidFill>
            <a:srgbClr val="2915BB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9031B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27984" y="1772816"/>
            <a:ext cx="3096344" cy="3477875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chemeClr val="bg1">
                      <a:lumMod val="10000"/>
                    </a:schemeClr>
                  </a:solidFill>
                </a:ln>
                <a:solidFill>
                  <a:srgbClr val="2915BB"/>
                </a:solidFill>
              </a:rPr>
              <a:t>机器思维</a:t>
            </a:r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  <a:solidFill>
                <a:srgbClr val="2915BB"/>
              </a:solidFill>
            </a:endParaRPr>
          </a:p>
          <a:p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r>
              <a:rPr lang="zh-CN" altLang="en-US" dirty="0">
                <a:ln>
                  <a:solidFill>
                    <a:schemeClr val="bg1">
                      <a:lumMod val="10000"/>
                    </a:schemeClr>
                  </a:solidFill>
                </a:ln>
              </a:rPr>
              <a:t>收集网上相关数据</a:t>
            </a:r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pPr algn="l"/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r>
              <a:rPr lang="zh-CN" altLang="en-US" dirty="0">
                <a:ln>
                  <a:solidFill>
                    <a:schemeClr val="bg1">
                      <a:lumMod val="10000"/>
                    </a:schemeClr>
                  </a:solidFill>
                </a:ln>
              </a:rPr>
              <a:t>选取可能包含答案的数据，并进行语法、语义分析</a:t>
            </a:r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r>
              <a:rPr lang="zh-CN" altLang="en-US" dirty="0">
                <a:ln>
                  <a:solidFill>
                    <a:schemeClr val="bg1">
                      <a:lumMod val="10000"/>
                    </a:schemeClr>
                  </a:solidFill>
                </a:ln>
              </a:rPr>
              <a:t>拼凑答案</a:t>
            </a:r>
            <a:endParaRPr lang="en-US" altLang="zh-CN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  <a:p>
            <a:endParaRPr lang="en-US" dirty="0">
              <a:ln>
                <a:solidFill>
                  <a:schemeClr val="bg1">
                    <a:lumMod val="10000"/>
                  </a:schemeClr>
                </a:solidFill>
              </a:ln>
            </a:endParaRPr>
          </a:p>
        </p:txBody>
      </p:sp>
      <p:sp>
        <p:nvSpPr>
          <p:cNvPr id="10" name="下箭头 9"/>
          <p:cNvSpPr/>
          <p:nvPr/>
        </p:nvSpPr>
        <p:spPr bwMode="auto">
          <a:xfrm>
            <a:off x="5830099" y="2904311"/>
            <a:ext cx="396329" cy="432048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9031B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下箭头 10"/>
          <p:cNvSpPr/>
          <p:nvPr/>
        </p:nvSpPr>
        <p:spPr bwMode="auto">
          <a:xfrm>
            <a:off x="5830098" y="4012386"/>
            <a:ext cx="396329" cy="432048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9031B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224" y="5517232"/>
            <a:ext cx="8485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人工智能是将问题变为计算问题从大数据获得的，与人类思维结果等效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113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6. </a:t>
            </a:r>
            <a:r>
              <a:rPr lang="zh-CN" altLang="en-US" dirty="0"/>
              <a:t>人工智能的三大学派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2253502"/>
            <a:ext cx="8713788" cy="29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432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人工智能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96752"/>
            <a:ext cx="8713788" cy="4813523"/>
          </a:xfrm>
        </p:spPr>
        <p:txBody>
          <a:bodyPr/>
          <a:lstStyle/>
          <a:p>
            <a:r>
              <a:rPr lang="zh-CN" altLang="en-US" dirty="0"/>
              <a:t>人工智能的概念</a:t>
            </a:r>
            <a:endParaRPr lang="en-US" altLang="zh-CN" dirty="0"/>
          </a:p>
          <a:p>
            <a:r>
              <a:rPr lang="zh-CN" altLang="en-US" dirty="0"/>
              <a:t>图灵测试</a:t>
            </a:r>
            <a:endParaRPr lang="en-US" altLang="zh-CN" dirty="0"/>
          </a:p>
          <a:p>
            <a:r>
              <a:rPr lang="zh-CN" altLang="en-US" dirty="0"/>
              <a:t>人工智能的产生与发展</a:t>
            </a:r>
            <a:endParaRPr lang="en-US" altLang="zh-CN" dirty="0"/>
          </a:p>
          <a:p>
            <a:r>
              <a:rPr lang="zh-CN" altLang="en-US" dirty="0"/>
              <a:t>大数据与人工智能</a:t>
            </a:r>
            <a:endParaRPr lang="en-US" altLang="zh-CN" dirty="0"/>
          </a:p>
          <a:p>
            <a:r>
              <a:rPr lang="zh-CN" altLang="en-US" dirty="0"/>
              <a:t>智能时代思维方式</a:t>
            </a:r>
            <a:endParaRPr lang="en-US" altLang="zh-CN" dirty="0"/>
          </a:p>
          <a:p>
            <a:r>
              <a:rPr lang="zh-CN" altLang="en-US" dirty="0"/>
              <a:t>人工智能的研究内容</a:t>
            </a:r>
            <a:endParaRPr lang="en-US" altLang="zh-CN" dirty="0"/>
          </a:p>
          <a:p>
            <a:r>
              <a:rPr lang="zh-CN" altLang="en-US" dirty="0"/>
              <a:t>机器智能的核心技术</a:t>
            </a:r>
            <a:endParaRPr lang="en-US" altLang="zh-CN" dirty="0"/>
          </a:p>
          <a:p>
            <a:r>
              <a:rPr lang="zh-CN" altLang="en-US" dirty="0"/>
              <a:t>机器智能的应用</a:t>
            </a:r>
            <a:endParaRPr lang="en-US" altLang="zh-CN" dirty="0"/>
          </a:p>
          <a:p>
            <a:r>
              <a:rPr lang="zh-CN" altLang="en-US" dirty="0"/>
              <a:t>人工智能对人类的影响及未来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44624"/>
            <a:ext cx="8713788" cy="5965651"/>
          </a:xfrm>
        </p:spPr>
        <p:txBody>
          <a:bodyPr/>
          <a:lstStyle/>
          <a:p>
            <a:r>
              <a:rPr lang="zh-CN" altLang="en-US" dirty="0">
                <a:solidFill>
                  <a:srgbClr val="2915BB"/>
                </a:solidFill>
              </a:rPr>
              <a:t>符号主义</a:t>
            </a:r>
            <a:endParaRPr lang="en-US" altLang="zh-CN" dirty="0">
              <a:solidFill>
                <a:srgbClr val="2915BB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/>
              <a:t>认知的基元是符号，认知过程是符号运算，智能的基础是知识，核心是知识表示与知识推理，知识可以用符号表示，也可使用符号进行推理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启发式算法→专家系统→知识工程→知识图谱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975579"/>
              </p:ext>
            </p:extLst>
          </p:nvPr>
        </p:nvGraphicFramePr>
        <p:xfrm>
          <a:off x="395250" y="2348880"/>
          <a:ext cx="8424937" cy="2123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94218">
                  <a:extLst>
                    <a:ext uri="{9D8B030D-6E8A-4147-A177-3AD203B41FA5}">
                      <a16:colId xmlns:a16="http://schemas.microsoft.com/office/drawing/2014/main" val="3114462922"/>
                    </a:ext>
                  </a:extLst>
                </a:gridCol>
                <a:gridCol w="1592291">
                  <a:extLst>
                    <a:ext uri="{9D8B030D-6E8A-4147-A177-3AD203B41FA5}">
                      <a16:colId xmlns:a16="http://schemas.microsoft.com/office/drawing/2014/main" val="3413825493"/>
                    </a:ext>
                  </a:extLst>
                </a:gridCol>
                <a:gridCol w="5638428">
                  <a:extLst>
                    <a:ext uri="{9D8B030D-6E8A-4147-A177-3AD203B41FA5}">
                      <a16:colId xmlns:a16="http://schemas.microsoft.com/office/drawing/2014/main" val="487431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n>
                            <a:solidFill>
                              <a:schemeClr val="bg1">
                                <a:lumMod val="10000"/>
                              </a:schemeClr>
                            </a:solidFill>
                          </a:ln>
                        </a:rPr>
                        <a:t>年代</a:t>
                      </a:r>
                      <a:endParaRPr lang="en-US" dirty="0">
                        <a:ln>
                          <a:solidFill>
                            <a:schemeClr val="bg1">
                              <a:lumMod val="10000"/>
                            </a:schemeClr>
                          </a:solidFill>
                        </a:ln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n>
                            <a:solidFill>
                              <a:schemeClr val="bg1">
                                <a:lumMod val="10000"/>
                              </a:schemeClr>
                            </a:solidFill>
                          </a:ln>
                        </a:rPr>
                        <a:t>科学家</a:t>
                      </a:r>
                      <a:endParaRPr lang="en-US" dirty="0">
                        <a:ln>
                          <a:solidFill>
                            <a:schemeClr val="bg1">
                              <a:lumMod val="10000"/>
                            </a:schemeClr>
                          </a:solidFill>
                        </a:ln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n>
                            <a:solidFill>
                              <a:schemeClr val="bg1">
                                <a:lumMod val="10000"/>
                              </a:schemeClr>
                            </a:solidFill>
                          </a:ln>
                        </a:rPr>
                        <a:t>工作</a:t>
                      </a:r>
                      <a:endParaRPr lang="en-US" dirty="0">
                        <a:ln>
                          <a:solidFill>
                            <a:schemeClr val="bg1">
                              <a:lumMod val="10000"/>
                            </a:schemeClr>
                          </a:solidFill>
                        </a:ln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15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</a:t>
                      </a:r>
                      <a:r>
                        <a:rPr lang="en-US" altLang="zh-CN" dirty="0"/>
                        <a:t>IBM</a:t>
                      </a:r>
                      <a:r>
                        <a:rPr lang="zh-CN" altLang="en-US" dirty="0"/>
                        <a:t>上证明了</a:t>
                      </a:r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数学原理</a:t>
                      </a:r>
                      <a:r>
                        <a:rPr lang="en-US" altLang="zh-CN" dirty="0"/>
                        <a:t>》</a:t>
                      </a:r>
                      <a:r>
                        <a:rPr lang="zh-CN" altLang="en-US" dirty="0"/>
                        <a:t>中一阶逻辑全部定理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93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吴文俊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计算机证明几何定理的“吴方法”，被认为是自动推理领域的里程碑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45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专家系统、知识工程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32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知识图谱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66871"/>
                  </a:ext>
                </a:extLst>
              </a:tr>
            </a:tbl>
          </a:graphicData>
        </a:graphic>
      </p:graphicFrame>
      <p:sp>
        <p:nvSpPr>
          <p:cNvPr id="5" name="TextBox 23"/>
          <p:cNvSpPr txBox="1"/>
          <p:nvPr/>
        </p:nvSpPr>
        <p:spPr bwMode="auto">
          <a:xfrm>
            <a:off x="4499992" y="4692592"/>
            <a:ext cx="2961545" cy="1472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通用知识图谱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垂直领域知识图谱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Picture 2" descr="https://pics1.baidu.com/feed/6c224f4a20a4462332b86369decab50a0df3d7bc.jpeg?token=8f6931e69b08fa302df6d043cc0dbf13&amp;s=2130643397606D0344D101D30100B0B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4517200"/>
            <a:ext cx="4393183" cy="164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9429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6632"/>
            <a:ext cx="8713788" cy="5893643"/>
          </a:xfrm>
        </p:spPr>
        <p:txBody>
          <a:bodyPr/>
          <a:lstStyle/>
          <a:p>
            <a:r>
              <a:rPr lang="zh-CN" altLang="en-US" dirty="0">
                <a:solidFill>
                  <a:srgbClr val="2915BB"/>
                </a:solidFill>
              </a:rPr>
              <a:t>连接主义（结构主义）</a:t>
            </a:r>
            <a:endParaRPr lang="en-US" altLang="zh-CN" dirty="0">
              <a:solidFill>
                <a:srgbClr val="2915BB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模拟生物神经网络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51311"/>
            <a:ext cx="2463771" cy="1602849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934411"/>
              </p:ext>
            </p:extLst>
          </p:nvPr>
        </p:nvGraphicFramePr>
        <p:xfrm>
          <a:off x="1115616" y="1052736"/>
          <a:ext cx="417646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817">
                  <a:extLst>
                    <a:ext uri="{9D8B030D-6E8A-4147-A177-3AD203B41FA5}">
                      <a16:colId xmlns:a16="http://schemas.microsoft.com/office/drawing/2014/main" val="1256003567"/>
                    </a:ext>
                  </a:extLst>
                </a:gridCol>
                <a:gridCol w="3132647">
                  <a:extLst>
                    <a:ext uri="{9D8B030D-6E8A-4147-A177-3AD203B41FA5}">
                      <a16:colId xmlns:a16="http://schemas.microsoft.com/office/drawing/2014/main" val="1209034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年代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349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MP</a:t>
                      </a:r>
                      <a:r>
                        <a:rPr lang="zh-CN" altLang="en-US" dirty="0"/>
                        <a:t>神经元模型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22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感知机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2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Hopfield</a:t>
                      </a:r>
                      <a:r>
                        <a:rPr lang="zh-CN" altLang="en-US" dirty="0"/>
                        <a:t>神经网络模型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57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多层感知机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67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BP</a:t>
                      </a:r>
                      <a:r>
                        <a:rPr lang="zh-CN" altLang="en-US" dirty="0"/>
                        <a:t>神经网络，卷积神经网络，循环神经网络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深度学习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4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08986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6632"/>
            <a:ext cx="8713788" cy="5893643"/>
          </a:xfrm>
        </p:spPr>
        <p:txBody>
          <a:bodyPr/>
          <a:lstStyle/>
          <a:p>
            <a:r>
              <a:rPr lang="zh-CN" altLang="en-US" dirty="0">
                <a:solidFill>
                  <a:srgbClr val="2915BB"/>
                </a:solidFill>
              </a:rPr>
              <a:t>行为主义</a:t>
            </a:r>
            <a:r>
              <a:rPr lang="zh-CN" altLang="en-US" dirty="0"/>
              <a:t>（模拟人在控制过程中的智能行为和作用）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1947</a:t>
            </a:r>
            <a:r>
              <a:rPr lang="zh-CN" altLang="en-US" sz="2000" dirty="0"/>
              <a:t>，阿什比：自组织系统；</a:t>
            </a:r>
            <a:r>
              <a:rPr lang="en-US" altLang="zh-CN" sz="2000" dirty="0"/>
              <a:t>1948</a:t>
            </a:r>
            <a:r>
              <a:rPr lang="zh-CN" altLang="en-US" sz="2000" dirty="0"/>
              <a:t>维纳：控制论；</a:t>
            </a:r>
            <a:r>
              <a:rPr lang="en-US" altLang="zh-CN" sz="2000" dirty="0"/>
              <a:t>1954</a:t>
            </a:r>
            <a:r>
              <a:rPr lang="zh-CN" altLang="en-US" sz="2000" dirty="0"/>
              <a:t>，钱学森：工程控制论和生物控制论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/>
              <a:t>强化学习：智能体（</a:t>
            </a:r>
            <a:r>
              <a:rPr lang="en-US" altLang="zh-CN" sz="2000" dirty="0"/>
              <a:t>agent</a:t>
            </a:r>
            <a:r>
              <a:rPr lang="zh-CN" altLang="en-US" sz="2000" dirty="0"/>
              <a:t>）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以“试错”的方式进行学习，通过与</a:t>
            </a:r>
            <a:r>
              <a:rPr lang="zh-CN" altLang="en-US" sz="2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环境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进行交互获得的</a:t>
            </a:r>
            <a:r>
              <a:rPr lang="zh-CN" altLang="en-US" sz="2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奖赏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zh-CN" altLang="en-US" sz="2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反馈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）来指导</a:t>
            </a:r>
            <a:r>
              <a:rPr lang="zh-CN" altLang="en-US" sz="2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行为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，目标是使智能体获得最大的奖赏。（</a:t>
            </a:r>
            <a:r>
              <a:rPr lang="en-US" altLang="zh-CN" sz="2000" dirty="0">
                <a:latin typeface="隶书" panose="02010509060101010101" pitchFamily="49" charset="-122"/>
                <a:ea typeface="隶书" panose="02010509060101010101" pitchFamily="49" charset="-122"/>
              </a:rPr>
              <a:t>1989 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提出的</a:t>
            </a:r>
            <a:r>
              <a:rPr lang="en-US" altLang="zh-CN" sz="2000" dirty="0">
                <a:latin typeface="隶书" panose="02010509060101010101" pitchFamily="49" charset="-122"/>
                <a:ea typeface="隶书" panose="02010509060101010101" pitchFamily="49" charset="-122"/>
              </a:rPr>
              <a:t>Q-learning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算法不需要提供数据，也不需要数据标注；）</a:t>
            </a:r>
            <a:endParaRPr lang="en-US" sz="2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Picture 2" descr="https://timgsa.baidu.com/timg?image&amp;quality=80&amp;size=b9999_10000&amp;sec=1596216893042&amp;di=cd6798ac46decc0a1ac8c41411974b55&amp;imgtype=0&amp;src=http%3A%2F%2F5b0988e595225.cdn.sohucs.com%2Fimages%2F20171019%2F6ba5861c81754899b3722e35b3d2a0b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2398606" cy="251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3"/>
          <p:cNvSpPr txBox="1"/>
          <p:nvPr/>
        </p:nvSpPr>
        <p:spPr bwMode="auto">
          <a:xfrm>
            <a:off x="3082869" y="2770200"/>
            <a:ext cx="5593587" cy="2613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2017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月，</a:t>
            </a:r>
            <a:r>
              <a:rPr lang="en-US" altLang="zh-CN" sz="1800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AlphaGo Master</a:t>
            </a: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3:0 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战胜柯洁。</a:t>
            </a: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AlphaGo Master 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用到了人类棋手以往的</a:t>
            </a: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16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万盘棋谱，以及</a:t>
            </a: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AlphaGo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自己左右互搏产生的</a:t>
            </a: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3000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万盘棋谱。</a:t>
            </a:r>
            <a:endParaRPr lang="en-US" altLang="zh-CN" sz="1800" b="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2017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月，</a:t>
            </a:r>
            <a:r>
              <a:rPr lang="en-US" altLang="zh-CN" sz="1800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AlphaGo Zero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使用纯强化学习，不使用任何已有的棋谱数据，几天训练后，就以</a:t>
            </a: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100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比</a:t>
            </a: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击败了</a:t>
            </a:r>
            <a:r>
              <a:rPr lang="en-US" altLang="zh-CN" sz="1800" b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AlphaGo Master</a:t>
            </a:r>
            <a:endParaRPr lang="en-US" altLang="zh-CN" sz="1800" b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331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人工智能研究的内容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08720"/>
            <a:ext cx="8713788" cy="5101555"/>
          </a:xfrm>
        </p:spPr>
        <p:txBody>
          <a:bodyPr/>
          <a:lstStyle/>
          <a:p>
            <a:r>
              <a:rPr lang="zh-CN" altLang="en-US" sz="2400" dirty="0">
                <a:solidFill>
                  <a:srgbClr val="2915BB"/>
                </a:solidFill>
              </a:rPr>
              <a:t>智能脑与认知机理研究</a:t>
            </a:r>
            <a:endParaRPr lang="en-US" altLang="zh-CN" sz="2400" dirty="0">
              <a:solidFill>
                <a:srgbClr val="2915BB"/>
              </a:solidFill>
            </a:endParaRPr>
          </a:p>
          <a:p>
            <a:r>
              <a:rPr lang="zh-CN" altLang="en-US" sz="2400" dirty="0">
                <a:solidFill>
                  <a:srgbClr val="2915BB"/>
                </a:solidFill>
              </a:rPr>
              <a:t>智能模拟理论、方法、技术</a:t>
            </a:r>
            <a:r>
              <a:rPr lang="zh-CN" altLang="en-US" sz="2400" dirty="0"/>
              <a:t>（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机器感知、机器认知、机器学习、机器行为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2915BB"/>
                </a:solidFill>
              </a:rPr>
              <a:t>计算机视觉</a:t>
            </a:r>
            <a:r>
              <a:rPr lang="zh-CN" altLang="en-US" sz="2400" dirty="0"/>
              <a:t>（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对数字图像、视频智能理解，包括目标检测、目标跟踪、目标分类、目标行为识别、立体视觉匹配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2915BB"/>
                </a:solidFill>
              </a:rPr>
              <a:t>语音智能</a:t>
            </a:r>
            <a:endParaRPr lang="en-US" altLang="zh-CN" sz="2400" dirty="0">
              <a:solidFill>
                <a:srgbClr val="2915BB"/>
              </a:solidFill>
            </a:endParaRPr>
          </a:p>
          <a:p>
            <a:endParaRPr 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87" y="2625286"/>
            <a:ext cx="3799228" cy="3600400"/>
          </a:xfrm>
          <a:prstGeom prst="rect">
            <a:avLst/>
          </a:prstGeom>
        </p:spPr>
      </p:pic>
      <p:pic>
        <p:nvPicPr>
          <p:cNvPr id="5" name="Picture 4" descr="https://timgsa.baidu.com/timg?image&amp;quality=80&amp;size=b9999_10000&amp;sec=1575432421479&amp;di=a588f27346b4ff20e40756a225db7aae&amp;imgtype=0&amp;src=http%3A%2F%2Foss.im2maker.com%2Fuploadfile%2F2018%2F0316%2F20180316091816286.png%3Fx-oss-process%3Dimage%2Fresize%2Cm_fill%2Cw_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99542"/>
            <a:ext cx="4744099" cy="314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98770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44624"/>
            <a:ext cx="8713788" cy="5965651"/>
          </a:xfrm>
        </p:spPr>
        <p:txBody>
          <a:bodyPr/>
          <a:lstStyle/>
          <a:p>
            <a:r>
              <a:rPr lang="zh-CN" altLang="en-US" dirty="0">
                <a:solidFill>
                  <a:srgbClr val="2915BB"/>
                </a:solidFill>
              </a:rPr>
              <a:t>自然语言处理</a:t>
            </a:r>
            <a:r>
              <a:rPr lang="zh-CN" altLang="en-US" dirty="0"/>
              <a:t>（</a:t>
            </a:r>
            <a:r>
              <a:rPr lang="en-US" altLang="zh-CN" dirty="0"/>
              <a:t>NLP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>
                <a:solidFill>
                  <a:srgbClr val="2915BB"/>
                </a:solidFill>
              </a:rPr>
              <a:t>机器学习</a:t>
            </a:r>
            <a:r>
              <a:rPr lang="zh-CN" altLang="en-US" dirty="0"/>
              <a:t>（</a:t>
            </a:r>
            <a:r>
              <a:rPr lang="en-US" altLang="zh-CN" dirty="0"/>
              <a:t>ML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>
                <a:solidFill>
                  <a:srgbClr val="2915BB"/>
                </a:solidFill>
              </a:rPr>
              <a:t>知识和知识工程</a:t>
            </a:r>
            <a:endParaRPr lang="en-US" altLang="zh-CN" dirty="0">
              <a:solidFill>
                <a:srgbClr val="2915BB"/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2915BB"/>
                </a:solidFill>
              </a:rPr>
              <a:t>如何用机器代替人，</a:t>
            </a:r>
            <a:endParaRPr lang="en-US" altLang="zh-CN" sz="2400" dirty="0">
              <a:solidFill>
                <a:srgbClr val="2915BB"/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2915BB"/>
                </a:solidFill>
              </a:rPr>
              <a:t>实现知识表示、获取、</a:t>
            </a:r>
            <a:endParaRPr lang="en-US" altLang="zh-CN" sz="2400" dirty="0">
              <a:solidFill>
                <a:srgbClr val="2915BB"/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2915BB"/>
                </a:solidFill>
              </a:rPr>
              <a:t>推理、决策</a:t>
            </a:r>
            <a:endParaRPr lang="en-US" sz="2400" dirty="0">
              <a:solidFill>
                <a:srgbClr val="2915BB"/>
              </a:solidFill>
            </a:endParaRPr>
          </a:p>
        </p:txBody>
      </p:sp>
      <p:pic>
        <p:nvPicPr>
          <p:cNvPr id="4" name="Picture 2" descr="https://timgsa.baidu.com/timg?image&amp;quality=80&amp;size=b9999_10000&amp;sec=1575433063360&amp;di=9d25d5203e0fcd977e6f647d505567c0&amp;imgtype=0&amp;src=http%3A%2F%2F5b0988e595225.cdn.sohucs.com%2Fimages%2F20171116%2F50fbd2decdc741098c71a99b680cc00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671"/>
            <a:ext cx="3844473" cy="248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300192" y="2527698"/>
            <a:ext cx="1498121" cy="381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0" dirty="0">
                <a:solidFill>
                  <a:prstClr val="black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百度 </a:t>
            </a:r>
            <a:r>
              <a:rPr lang="en-US" altLang="zh-CN" sz="1600" b="0" dirty="0">
                <a:solidFill>
                  <a:prstClr val="black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NLP </a:t>
            </a:r>
            <a:r>
              <a:rPr lang="zh-CN" altLang="en-US" sz="1600" b="0" dirty="0">
                <a:solidFill>
                  <a:prstClr val="black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架构</a:t>
            </a:r>
            <a:endParaRPr lang="en-US" altLang="zh-CN" sz="1600" b="0" dirty="0">
              <a:solidFill>
                <a:prstClr val="black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53924"/>
            <a:ext cx="262857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自然语言理解 （</a:t>
            </a:r>
            <a:r>
              <a:rPr lang="en-US" altLang="zh-CN" sz="1800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NLU)</a:t>
            </a:r>
          </a:p>
          <a:p>
            <a:pPr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自然语言生成 （</a:t>
            </a:r>
            <a:r>
              <a:rPr lang="en-US" altLang="zh-CN" sz="1800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NLG)</a:t>
            </a:r>
          </a:p>
          <a:p>
            <a:pPr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文本分类</a:t>
            </a:r>
            <a:endParaRPr lang="en-US" altLang="zh-CN" sz="1800" b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机器翻译</a:t>
            </a:r>
            <a:endParaRPr lang="en-US" altLang="zh-CN" sz="1800" b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智能问答</a:t>
            </a:r>
            <a:endParaRPr lang="en-US" altLang="zh-CN" sz="1800" b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71" y="3027449"/>
            <a:ext cx="2237538" cy="2013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040129"/>
            <a:ext cx="2498899" cy="20104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10059" y="5040509"/>
            <a:ext cx="1233922" cy="38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人类学习</a:t>
            </a:r>
            <a:endParaRPr lang="en-US" altLang="zh-CN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19771" y="4991425"/>
            <a:ext cx="1233922" cy="38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机器学习</a:t>
            </a:r>
            <a:endParaRPr lang="en-US" altLang="zh-CN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792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</a:t>
            </a:r>
            <a:r>
              <a:rPr lang="zh-CN" altLang="en-US" dirty="0"/>
              <a:t>机器智能的核心技术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915BB"/>
                </a:solidFill>
              </a:rPr>
              <a:t>人脸识别</a:t>
            </a:r>
            <a:endParaRPr lang="en-US" altLang="zh-CN" dirty="0">
              <a:solidFill>
                <a:srgbClr val="2915BB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在线会员认证、金融、直播、出租、政务、民事、在线考试等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2915BB"/>
                </a:solidFill>
              </a:rPr>
              <a:t>语音识别</a:t>
            </a:r>
            <a:endParaRPr lang="en-US" dirty="0">
              <a:solidFill>
                <a:srgbClr val="2915BB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家庭教育机器人、各种商业机器人等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2915BB"/>
                </a:solidFill>
              </a:rPr>
              <a:t>语音合成</a:t>
            </a:r>
            <a:endParaRPr lang="en-US" dirty="0">
              <a:solidFill>
                <a:srgbClr val="2915BB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使用某人语音的导航系统、自动播报、配音等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2915BB"/>
                </a:solidFill>
              </a:rPr>
              <a:t>机器翻译</a:t>
            </a:r>
            <a:r>
              <a:rPr lang="zh-CN" altLang="en-US" dirty="0"/>
              <a:t>（自然语言处理）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84313"/>
            <a:ext cx="2009775" cy="628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9189" y="1495203"/>
            <a:ext cx="2595424" cy="13140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212976"/>
            <a:ext cx="2817577" cy="326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7616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椭圆 3"/>
          <p:cNvSpPr/>
          <p:nvPr/>
        </p:nvSpPr>
        <p:spPr bwMode="auto">
          <a:xfrm>
            <a:off x="2241509" y="2502262"/>
            <a:ext cx="4536504" cy="259228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9031B"/>
                </a:solidFill>
                <a:effectLst/>
                <a:latin typeface="Times New Roman" pitchFamily="18" charset="0"/>
                <a:ea typeface="宋体" pitchFamily="2" charset="-122"/>
              </a:rPr>
              <a:t>AI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9031B"/>
                </a:solidFill>
                <a:effectLst/>
                <a:latin typeface="Times New Roman" pitchFamily="18" charset="0"/>
                <a:ea typeface="宋体" pitchFamily="2" charset="-122"/>
              </a:rPr>
              <a:t>方法与技术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9031B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9031B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知识表示，知识工程，逻辑</a:t>
            </a:r>
            <a:r>
              <a:rPr lang="en-US" altLang="zh-CN" dirty="0"/>
              <a:t>&amp;</a:t>
            </a:r>
            <a:r>
              <a:rPr lang="zh-CN" altLang="en-US" dirty="0"/>
              <a:t>近似推理</a:t>
            </a:r>
            <a:endParaRPr lang="en-US" altLang="zh-CN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9031B"/>
                </a:solidFill>
                <a:effectLst/>
                <a:latin typeface="Times New Roman" pitchFamily="18" charset="0"/>
                <a:ea typeface="宋体" pitchFamily="2" charset="-122"/>
              </a:rPr>
              <a:t>模式识别，从经验中学习，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9031B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规划过程，智能体</a:t>
            </a:r>
            <a:endParaRPr lang="en-US" altLang="zh-CN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9031B"/>
                </a:solidFill>
                <a:effectLst/>
                <a:latin typeface="Times New Roman" pitchFamily="18" charset="0"/>
                <a:ea typeface="宋体" pitchFamily="2" charset="-122"/>
              </a:rPr>
              <a:t>启发式搜索，问题求解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09031B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791233" y="4509120"/>
            <a:ext cx="1512168" cy="57606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游戏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2760600" y="1793629"/>
            <a:ext cx="1883407" cy="57606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视频及图像理解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490083" y="3580622"/>
            <a:ext cx="1512168" cy="57606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数学推理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54459" y="2214230"/>
            <a:ext cx="2458615" cy="57606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自然语言理解与听写</a:t>
            </a:r>
            <a:endParaRPr 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4860032" y="1804776"/>
            <a:ext cx="1512168" cy="57606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7050854" y="2081661"/>
            <a:ext cx="1512168" cy="57606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机器学习</a:t>
            </a:r>
            <a:endParaRPr lang="en-US" dirty="0"/>
          </a:p>
        </p:txBody>
      </p:sp>
      <p:sp>
        <p:nvSpPr>
          <p:cNvPr id="11" name="矩形 10"/>
          <p:cNvSpPr/>
          <p:nvPr/>
        </p:nvSpPr>
        <p:spPr bwMode="auto">
          <a:xfrm>
            <a:off x="7015005" y="3009580"/>
            <a:ext cx="1512168" cy="57606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专家系统</a:t>
            </a:r>
            <a:endParaRPr 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6876256" y="4507914"/>
            <a:ext cx="1512168" cy="57606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机器人</a:t>
            </a:r>
            <a:endParaRPr lang="en-US" dirty="0"/>
          </a:p>
        </p:txBody>
      </p:sp>
      <p:cxnSp>
        <p:nvCxnSpPr>
          <p:cNvPr id="14" name="直接连接符 13"/>
          <p:cNvCxnSpPr>
            <a:endCxn id="12" idx="1"/>
          </p:cNvCxnSpPr>
          <p:nvPr/>
        </p:nvCxnSpPr>
        <p:spPr bwMode="auto">
          <a:xfrm>
            <a:off x="6372200" y="4507914"/>
            <a:ext cx="504056" cy="288032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 flipH="1">
            <a:off x="6662406" y="3297612"/>
            <a:ext cx="352599" cy="10117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5616116" y="2390963"/>
            <a:ext cx="0" cy="266762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>
            <a:stCxn id="6" idx="2"/>
          </p:cNvCxnSpPr>
          <p:nvPr/>
        </p:nvCxnSpPr>
        <p:spPr bwMode="auto">
          <a:xfrm flipH="1">
            <a:off x="3702303" y="2369693"/>
            <a:ext cx="1" cy="288032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接连接符 22"/>
          <p:cNvCxnSpPr>
            <a:stCxn id="8" idx="3"/>
            <a:endCxn id="4" idx="1"/>
          </p:cNvCxnSpPr>
          <p:nvPr/>
        </p:nvCxnSpPr>
        <p:spPr bwMode="auto">
          <a:xfrm>
            <a:off x="2513074" y="2502262"/>
            <a:ext cx="392791" cy="379632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接连接符 24"/>
          <p:cNvCxnSpPr>
            <a:stCxn id="7" idx="3"/>
            <a:endCxn id="4" idx="2"/>
          </p:cNvCxnSpPr>
          <p:nvPr/>
        </p:nvCxnSpPr>
        <p:spPr bwMode="auto">
          <a:xfrm flipV="1">
            <a:off x="2002251" y="3798406"/>
            <a:ext cx="239258" cy="7024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5" idx="3"/>
            <a:endCxn id="4" idx="3"/>
          </p:cNvCxnSpPr>
          <p:nvPr/>
        </p:nvCxnSpPr>
        <p:spPr bwMode="auto">
          <a:xfrm flipV="1">
            <a:off x="2303401" y="4714918"/>
            <a:ext cx="602464" cy="82234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endCxn id="4" idx="7"/>
          </p:cNvCxnSpPr>
          <p:nvPr/>
        </p:nvCxnSpPr>
        <p:spPr bwMode="auto">
          <a:xfrm flipH="1">
            <a:off x="6113657" y="2369693"/>
            <a:ext cx="937197" cy="512201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0520566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0"/>
            <a:ext cx="8857109" cy="6010275"/>
          </a:xfrm>
        </p:spPr>
        <p:txBody>
          <a:bodyPr/>
          <a:lstStyle/>
          <a:p>
            <a:r>
              <a:rPr lang="zh-CN" altLang="en-US" dirty="0">
                <a:solidFill>
                  <a:srgbClr val="2915BB"/>
                </a:solidFill>
              </a:rPr>
              <a:t>无人驾驶</a:t>
            </a:r>
            <a:endParaRPr lang="en-US" altLang="zh-CN" dirty="0">
              <a:solidFill>
                <a:srgbClr val="2915BB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2004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美国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DAPPA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无人驾驶挑战赛（第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名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英里，其它抛锚）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2010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谷歌无人驾驶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万英里，无事故；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200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万英里一次事故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zh-CN" altLang="en-US" dirty="0"/>
              <a:t>人的驾驶方式：</a:t>
            </a:r>
            <a:r>
              <a:rPr lang="zh-CN" altLang="en-US" sz="2400" dirty="0"/>
              <a:t>一边开，一边思考，根据经验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zh-CN" altLang="en-US" dirty="0"/>
              <a:t>机器驾驶方式：</a:t>
            </a:r>
            <a:r>
              <a:rPr lang="zh-CN" altLang="en-US" sz="2000" dirty="0"/>
              <a:t>先扫街收集数据，建立驾驶模型，决策驾驶方法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zh-CN" altLang="en-US" dirty="0">
                <a:solidFill>
                  <a:srgbClr val="FF0000"/>
                </a:solidFill>
              </a:rPr>
              <a:t>收集数据→数据存储→数据表示、访问、检索→数据挖掘与使用→机器学习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如何进行准确的名片识别？</a:t>
            </a:r>
            <a:endParaRPr lang="en-US" dirty="0"/>
          </a:p>
          <a:p>
            <a:pPr marL="457200" lvl="1" indent="0">
              <a:buNone/>
            </a:pPr>
            <a:r>
              <a:rPr lang="zh-CN" altLang="en-US" dirty="0"/>
              <a:t>扫描名片→文字识别（可能有误）→互联网抓取信息→与网上信息比对→使用网上的相关信息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4165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 </a:t>
            </a:r>
            <a:r>
              <a:rPr lang="zh-CN" altLang="en-US" dirty="0"/>
              <a:t>机器智能的应用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AI+</a:t>
            </a:r>
            <a:r>
              <a:rPr lang="zh-CN" altLang="en-US" dirty="0"/>
              <a:t>体育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NBA</a:t>
            </a:r>
            <a:r>
              <a:rPr lang="zh-CN" altLang="en-US" dirty="0"/>
              <a:t>金州勇士队改变传统的</a:t>
            </a:r>
            <a:r>
              <a:rPr lang="zh-CN" altLang="en-US" dirty="0">
                <a:solidFill>
                  <a:srgbClr val="2915BB"/>
                </a:solidFill>
              </a:rPr>
              <a:t>资金</a:t>
            </a:r>
            <a:r>
              <a:rPr lang="en-US" altLang="zh-CN" dirty="0">
                <a:solidFill>
                  <a:srgbClr val="2915BB"/>
                </a:solidFill>
              </a:rPr>
              <a:t>+</a:t>
            </a:r>
            <a:r>
              <a:rPr lang="zh-CN" altLang="en-US" dirty="0">
                <a:solidFill>
                  <a:srgbClr val="2915BB"/>
                </a:solidFill>
              </a:rPr>
              <a:t>大牌明星</a:t>
            </a:r>
            <a:r>
              <a:rPr lang="en-US" altLang="zh-CN" dirty="0">
                <a:solidFill>
                  <a:srgbClr val="2915BB"/>
                </a:solidFill>
              </a:rPr>
              <a:t>+</a:t>
            </a:r>
            <a:r>
              <a:rPr lang="zh-CN" altLang="en-US" dirty="0">
                <a:solidFill>
                  <a:srgbClr val="2915BB"/>
                </a:solidFill>
              </a:rPr>
              <a:t>著名教练</a:t>
            </a:r>
            <a:r>
              <a:rPr lang="en-US" altLang="zh-CN" dirty="0">
                <a:solidFill>
                  <a:srgbClr val="2915BB"/>
                </a:solidFill>
              </a:rPr>
              <a:t>=</a:t>
            </a:r>
            <a:r>
              <a:rPr lang="zh-CN" altLang="en-US" dirty="0">
                <a:solidFill>
                  <a:srgbClr val="2915BB"/>
                </a:solidFill>
              </a:rPr>
              <a:t>好成绩</a:t>
            </a:r>
            <a:r>
              <a:rPr lang="zh-CN" altLang="en-US" dirty="0"/>
              <a:t>的模式，采用</a:t>
            </a:r>
            <a:r>
              <a:rPr lang="zh-CN" altLang="en-US" dirty="0">
                <a:solidFill>
                  <a:srgbClr val="FF0000"/>
                </a:solidFill>
              </a:rPr>
              <a:t>大数据分析，购买三分投篮、传球路线等</a:t>
            </a:r>
            <a:r>
              <a:rPr lang="zh-CN" altLang="en-US" dirty="0"/>
              <a:t>方式，从名次倒数到冠军。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869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4625"/>
            <a:ext cx="8964613" cy="4401779"/>
          </a:xfrm>
        </p:spPr>
        <p:txBody>
          <a:bodyPr/>
          <a:lstStyle/>
          <a:p>
            <a:r>
              <a:rPr lang="en-US" altLang="zh-CN" dirty="0"/>
              <a:t>AI+</a:t>
            </a:r>
            <a:r>
              <a:rPr lang="zh-CN" altLang="en-US" dirty="0"/>
              <a:t>医疗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沃森机器人医生具有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疾病诊断、治疗方案制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定、药物筛选、临床试验，口头描述等，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ACC98%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达芬奇手术机器人：精度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0.2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毫米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928" y="1828685"/>
            <a:ext cx="4639367" cy="25869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99098" y="1441188"/>
            <a:ext cx="3575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333333"/>
                </a:solidFill>
                <a:latin typeface="宋体" panose="02010600030101010101" pitchFamily="2" charset="-122"/>
              </a:rPr>
              <a:t>肺结节</a:t>
            </a:r>
            <a:r>
              <a:rPr lang="en-US" altLang="zh-CN" sz="1600" b="1" dirty="0">
                <a:solidFill>
                  <a:srgbClr val="333333"/>
                </a:solidFill>
                <a:latin typeface="宋体" panose="02010600030101010101" pitchFamily="2" charset="-122"/>
              </a:rPr>
              <a:t>AI</a:t>
            </a:r>
            <a:r>
              <a:rPr lang="zh-CN" altLang="en-US" sz="1600" b="1" dirty="0">
                <a:solidFill>
                  <a:srgbClr val="333333"/>
                </a:solidFill>
                <a:latin typeface="宋体" panose="02010600030101010101" pitchFamily="2" charset="-122"/>
              </a:rPr>
              <a:t>辅助诊断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pic>
        <p:nvPicPr>
          <p:cNvPr id="6" name="Picture 4" descr="https://ask.qcloudimg.com/http-save/yehe-5457631/z2vmgvfy4k.jpeg?imageView2/2/w/16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98" y="83575"/>
            <a:ext cx="3719216" cy="13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timgsa.baidu.com/timg?image&amp;quality=80&amp;size=b9999_10000&amp;sec=1575519434214&amp;di=cf4680b0666588484074496a12084e7b&amp;imgtype=0&amp;src=http%3A%2F%2F5b0988e595225.cdn.sohucs.com%2Fimages%2F20180725%2F84e0855ddf2d42ff8fa0ad1154d0ea2b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21" y="2847590"/>
            <a:ext cx="2715287" cy="122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2"/>
          <p:cNvSpPr txBox="1"/>
          <p:nvPr/>
        </p:nvSpPr>
        <p:spPr bwMode="auto">
          <a:xfrm>
            <a:off x="251520" y="4077072"/>
            <a:ext cx="3672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医疗影像自动诊断（计算机视觉）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5536" y="4581128"/>
            <a:ext cx="3528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1.</a:t>
            </a:r>
            <a:r>
              <a:rPr lang="zh-CN" altLang="en-US" dirty="0"/>
              <a:t>培养一个专科医生多于</a:t>
            </a:r>
            <a:r>
              <a:rPr lang="en-US" altLang="zh-CN" dirty="0"/>
              <a:t>20</a:t>
            </a:r>
            <a:r>
              <a:rPr lang="zh-CN" altLang="en-US" dirty="0"/>
              <a:t>年</a:t>
            </a:r>
            <a:endParaRPr lang="en-US" altLang="zh-CN" dirty="0"/>
          </a:p>
          <a:p>
            <a:pPr algn="l"/>
            <a:r>
              <a:rPr lang="en-US" dirty="0"/>
              <a:t>2.</a:t>
            </a:r>
            <a:r>
              <a:rPr lang="zh-CN" altLang="en-US" dirty="0"/>
              <a:t>病情判断与个人情绪相关</a:t>
            </a:r>
            <a:endParaRPr lang="en-US" altLang="zh-CN" dirty="0"/>
          </a:p>
          <a:p>
            <a:pPr algn="l"/>
            <a:r>
              <a:rPr lang="en-US" altLang="zh-CN" dirty="0"/>
              <a:t>3. </a:t>
            </a:r>
            <a:r>
              <a:rPr lang="zh-CN" altLang="en-US" dirty="0"/>
              <a:t>手术受体力影响、手会颤抖</a:t>
            </a:r>
            <a:endParaRPr lang="en-US" altLang="zh-CN" dirty="0"/>
          </a:p>
          <a:p>
            <a:pPr algn="l"/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211960" y="4581128"/>
            <a:ext cx="352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1.</a:t>
            </a:r>
            <a:r>
              <a:rPr lang="zh-CN" altLang="en-US" dirty="0"/>
              <a:t>机器只需训练一个模型</a:t>
            </a:r>
            <a:endParaRPr lang="en-US" altLang="zh-CN" dirty="0"/>
          </a:p>
          <a:p>
            <a:pPr algn="l"/>
            <a:r>
              <a:rPr lang="en-US" dirty="0"/>
              <a:t>2.</a:t>
            </a:r>
            <a:r>
              <a:rPr lang="zh-CN" altLang="en-US" dirty="0"/>
              <a:t>病情诊断稳定、准确率高</a:t>
            </a:r>
            <a:endParaRPr lang="en-US" altLang="zh-CN" dirty="0"/>
          </a:p>
          <a:p>
            <a:pPr algn="l"/>
            <a:r>
              <a:rPr lang="en-US" dirty="0"/>
              <a:t>3. </a:t>
            </a:r>
            <a:r>
              <a:rPr lang="zh-CN" altLang="en-US" dirty="0"/>
              <a:t>手术稳定，精度高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3838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人工智能的起源？</a:t>
            </a:r>
            <a:endParaRPr lang="en-US" altLang="zh-CN" dirty="0"/>
          </a:p>
          <a:p>
            <a:r>
              <a:rPr lang="zh-CN" altLang="en-US" dirty="0"/>
              <a:t>计算机为什么能产生智能？</a:t>
            </a:r>
            <a:endParaRPr lang="en-US" altLang="zh-CN" dirty="0"/>
          </a:p>
          <a:p>
            <a:r>
              <a:rPr lang="zh-CN" altLang="en-US" dirty="0"/>
              <a:t>计算机怎么产生智能？</a:t>
            </a:r>
            <a:endParaRPr lang="en-US" altLang="zh-CN" dirty="0"/>
          </a:p>
          <a:p>
            <a:r>
              <a:rPr lang="zh-CN" altLang="en-US" dirty="0"/>
              <a:t>人工智能超过人类的智能吗？</a:t>
            </a:r>
            <a:endParaRPr lang="en-US" altLang="zh-CN" dirty="0"/>
          </a:p>
          <a:p>
            <a:r>
              <a:rPr lang="zh-CN" altLang="en-US" dirty="0"/>
              <a:t>机器智能能控制人类？</a:t>
            </a:r>
            <a:endParaRPr lang="en-US" altLang="zh-CN" dirty="0"/>
          </a:p>
          <a:p>
            <a:r>
              <a:rPr lang="zh-CN" altLang="en-US" dirty="0"/>
              <a:t>人工智能时代的思维方式？</a:t>
            </a:r>
            <a:endParaRPr lang="en-US" altLang="zh-CN" dirty="0"/>
          </a:p>
          <a:p>
            <a:r>
              <a:rPr lang="zh-CN" altLang="en-US" dirty="0"/>
              <a:t>人工智能说的核心技术有哪些？</a:t>
            </a:r>
            <a:endParaRPr lang="en-US" altLang="zh-CN" dirty="0"/>
          </a:p>
          <a:p>
            <a:r>
              <a:rPr lang="zh-CN" altLang="en-US" dirty="0"/>
              <a:t>人工智能的应用领域有哪些？</a:t>
            </a:r>
            <a:endParaRPr lang="en-US" altLang="zh-CN" dirty="0"/>
          </a:p>
          <a:p>
            <a:r>
              <a:rPr lang="zh-CN" altLang="en-US" dirty="0"/>
              <a:t>未来人工智能对社会的影响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1964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0"/>
            <a:ext cx="8713788" cy="6010275"/>
          </a:xfrm>
        </p:spPr>
        <p:txBody>
          <a:bodyPr/>
          <a:lstStyle/>
          <a:p>
            <a:r>
              <a:rPr lang="en-US" altLang="zh-CN" dirty="0"/>
              <a:t>AI+</a:t>
            </a:r>
            <a:r>
              <a:rPr lang="zh-CN" altLang="en-US" dirty="0"/>
              <a:t>安防</a:t>
            </a:r>
            <a:endParaRPr lang="en-US" altLang="zh-CN" dirty="0"/>
          </a:p>
          <a:p>
            <a:r>
              <a:rPr lang="en-US" altLang="zh-CN" dirty="0"/>
              <a:t>AI+</a:t>
            </a:r>
            <a:r>
              <a:rPr lang="zh-CN" altLang="en-US" dirty="0"/>
              <a:t>家居</a:t>
            </a:r>
            <a:endParaRPr lang="en-US" altLang="zh-CN" dirty="0"/>
          </a:p>
          <a:p>
            <a:r>
              <a:rPr lang="en-US" altLang="zh-CN" dirty="0"/>
              <a:t>AI+</a:t>
            </a:r>
            <a:r>
              <a:rPr lang="zh-CN" altLang="en-US" dirty="0"/>
              <a:t>交通</a:t>
            </a:r>
            <a:endParaRPr lang="en-US" altLang="zh-CN" dirty="0"/>
          </a:p>
          <a:p>
            <a:r>
              <a:rPr lang="en-US" altLang="zh-CN" dirty="0"/>
              <a:t>AI+</a:t>
            </a:r>
            <a:r>
              <a:rPr lang="zh-CN" altLang="en-US" dirty="0"/>
              <a:t>驾驶</a:t>
            </a:r>
            <a:endParaRPr lang="en-US" altLang="zh-CN" dirty="0"/>
          </a:p>
          <a:p>
            <a:r>
              <a:rPr lang="en-US" altLang="zh-CN" dirty="0"/>
              <a:t>AI+</a:t>
            </a:r>
            <a:r>
              <a:rPr lang="zh-CN" altLang="en-US" dirty="0"/>
              <a:t>法律</a:t>
            </a:r>
            <a:endParaRPr lang="en-US" altLang="zh-CN" dirty="0"/>
          </a:p>
          <a:p>
            <a:r>
              <a:rPr lang="en-US" altLang="zh-CN" dirty="0"/>
              <a:t>AI+</a:t>
            </a:r>
            <a:r>
              <a:rPr lang="zh-CN" altLang="en-US" dirty="0"/>
              <a:t>农业</a:t>
            </a:r>
            <a:endParaRPr lang="en-US" dirty="0"/>
          </a:p>
          <a:p>
            <a:r>
              <a:rPr lang="en-US" dirty="0"/>
              <a:t>……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47" y="41875"/>
            <a:ext cx="3081089" cy="26034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83768" y="2517914"/>
            <a:ext cx="3493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</a:rPr>
              <a:t>海康威视道路智慧监控系统解决方案</a:t>
            </a:r>
          </a:p>
        </p:txBody>
      </p:sp>
      <p:pic>
        <p:nvPicPr>
          <p:cNvPr id="6" name="Picture 2" descr="http://5b0988e595225.cdn.sohucs.com/q_70,c_zoom,w_640/images/20180409/26f71b2d8be541f4bd08b3b9080af27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32" y="44017"/>
            <a:ext cx="2885379" cy="130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ss3.bdstatic.com/70cFv8Sh_Q1YnxGkpoWK1HF6hhy/it/u=4052627827,1490585712&amp;fm=26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32" y="1063150"/>
            <a:ext cx="2885379" cy="16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409736"/>
            <a:ext cx="8641085" cy="36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7695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10.</a:t>
            </a:r>
            <a:r>
              <a:rPr lang="zh-CN" altLang="en-US" sz="4400" dirty="0"/>
              <a:t>机器智能对人类的影响及未来</a:t>
            </a:r>
            <a:endParaRPr 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405869"/>
            <a:ext cx="4104456" cy="4525962"/>
          </a:xfrm>
          <a:ln>
            <a:solidFill>
              <a:schemeClr val="bg1">
                <a:lumMod val="10000"/>
              </a:schemeClr>
            </a:solidFill>
          </a:ln>
        </p:spPr>
        <p:txBody>
          <a:bodyPr/>
          <a:lstStyle/>
          <a:p>
            <a:r>
              <a:rPr lang="zh-CN" altLang="en-US" sz="2000" dirty="0">
                <a:latin typeface="+mn-ea"/>
              </a:rPr>
              <a:t>减轻人的工作量、危险性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提高生产效率、优化资源分配和决策过程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改善人机交互和用户体验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提高医疗服务的准确性和效率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改善城市交通管理、资源利用和环保效率，提升居民生活质量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教育和个性化学习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提高交通安全、减少拥堵和节能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提高物流效率和可靠性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为各种创作提供工具和表达方式 </a:t>
            </a:r>
            <a:endParaRPr lang="en-US" sz="2000" dirty="0">
              <a:latin typeface="+mn-ea"/>
            </a:endParaRPr>
          </a:p>
          <a:p>
            <a:endParaRPr lang="en-US" sz="2000" dirty="0">
              <a:latin typeface="+mn-ea"/>
            </a:endParaRPr>
          </a:p>
          <a:p>
            <a:endParaRPr lang="en-US" sz="2000" dirty="0">
              <a:latin typeface="+mn-ea"/>
            </a:endParaRPr>
          </a:p>
          <a:p>
            <a:endParaRPr lang="en-US" sz="2000" dirty="0">
              <a:latin typeface="+mn-ea"/>
            </a:endParaRPr>
          </a:p>
          <a:p>
            <a:endParaRPr lang="en-US" sz="2000" dirty="0">
              <a:latin typeface="+mn-ea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860032" y="1404610"/>
            <a:ext cx="3960440" cy="4525962"/>
          </a:xfrm>
          <a:prstGeom prst="rect">
            <a:avLst/>
          </a:prstGeom>
          <a:noFill/>
          <a:ln w="9525">
            <a:solidFill>
              <a:schemeClr val="bg1">
                <a:lumMod val="1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9031B"/>
              </a:buClr>
              <a:buFont typeface="Wingdings" pitchFamily="2" charset="2"/>
              <a:buChar char="l"/>
              <a:defRPr sz="2800" b="1">
                <a:solidFill>
                  <a:srgbClr val="09031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9031B"/>
              </a:buClr>
              <a:buFont typeface="Wingdings" pitchFamily="2" charset="2"/>
              <a:buChar char="l"/>
              <a:defRPr sz="2800" b="1">
                <a:solidFill>
                  <a:srgbClr val="09031B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9031B"/>
              </a:buClr>
              <a:buFont typeface="Wingdings" pitchFamily="2" charset="2"/>
              <a:buChar char="l"/>
              <a:defRPr sz="2800" b="1">
                <a:solidFill>
                  <a:srgbClr val="09031B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9031B"/>
              </a:buClr>
              <a:buFont typeface="Wingdings" pitchFamily="2" charset="2"/>
              <a:buChar char="l"/>
              <a:defRPr sz="2800" b="1">
                <a:solidFill>
                  <a:srgbClr val="09031B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9031B"/>
              </a:buClr>
              <a:buFont typeface="Wingdings" pitchFamily="2" charset="2"/>
              <a:buChar char="l"/>
              <a:defRPr sz="2800" b="1">
                <a:solidFill>
                  <a:srgbClr val="09031B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9031B"/>
              </a:buClr>
              <a:buFont typeface="Wingdings" pitchFamily="2" charset="2"/>
              <a:buChar char="l"/>
              <a:defRPr sz="2800" b="1">
                <a:solidFill>
                  <a:srgbClr val="09031B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9031B"/>
              </a:buClr>
              <a:buFont typeface="Wingdings" pitchFamily="2" charset="2"/>
              <a:buChar char="l"/>
              <a:defRPr sz="2800" b="1">
                <a:solidFill>
                  <a:srgbClr val="09031B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9031B"/>
              </a:buClr>
              <a:buFont typeface="Wingdings" pitchFamily="2" charset="2"/>
              <a:buChar char="l"/>
              <a:defRPr sz="2800" b="1">
                <a:solidFill>
                  <a:srgbClr val="09031B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9031B"/>
              </a:buClr>
              <a:buFont typeface="Wingdings" pitchFamily="2" charset="2"/>
              <a:buChar char="l"/>
              <a:defRPr sz="2800" b="1">
                <a:solidFill>
                  <a:srgbClr val="09031B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kern="0" dirty="0">
                <a:latin typeface="+mn-ea"/>
              </a:rPr>
              <a:t>造成人丢失工作</a:t>
            </a:r>
            <a:endParaRPr lang="en-US" altLang="zh-CN" sz="2000" kern="0" dirty="0">
              <a:latin typeface="+mn-ea"/>
            </a:endParaRPr>
          </a:p>
          <a:p>
            <a:r>
              <a:rPr lang="zh-CN" altLang="en-US" sz="2000" kern="0" dirty="0">
                <a:latin typeface="+mn-ea"/>
              </a:rPr>
              <a:t>造成工资降低</a:t>
            </a:r>
            <a:endParaRPr lang="en-US" sz="2000" kern="0" dirty="0">
              <a:latin typeface="+mn-ea"/>
            </a:endParaRPr>
          </a:p>
          <a:p>
            <a:r>
              <a:rPr lang="zh-CN" altLang="en-US" sz="2000" kern="0" dirty="0">
                <a:latin typeface="+mn-ea"/>
              </a:rPr>
              <a:t>创造新的就业机会</a:t>
            </a:r>
            <a:endParaRPr lang="en-US" sz="2000" kern="0" dirty="0">
              <a:latin typeface="+mn-ea"/>
            </a:endParaRPr>
          </a:p>
          <a:p>
            <a:r>
              <a:rPr lang="zh-CN" altLang="en-US" sz="2000" kern="0" dirty="0">
                <a:latin typeface="+mn-ea"/>
              </a:rPr>
              <a:t>引起隐私和伦理道德问题</a:t>
            </a:r>
            <a:endParaRPr lang="en-US" altLang="zh-CN" sz="2000" kern="0" dirty="0">
              <a:latin typeface="+mn-ea"/>
            </a:endParaRPr>
          </a:p>
          <a:p>
            <a:r>
              <a:rPr lang="zh-CN" altLang="en-US" sz="2000" kern="0" dirty="0">
                <a:latin typeface="+mn-ea"/>
              </a:rPr>
              <a:t>引起安全和隐私问题</a:t>
            </a:r>
            <a:endParaRPr lang="en-US" sz="2000" kern="0" dirty="0">
              <a:latin typeface="+mn-ea"/>
            </a:endParaRPr>
          </a:p>
          <a:p>
            <a:r>
              <a:rPr lang="zh-CN" altLang="en-US" sz="2000" kern="0" dirty="0">
                <a:latin typeface="+mn-ea"/>
              </a:rPr>
              <a:t>社会与道德问题：机器自主决策能力和责任、算法的偏见和歧视等（可追溯和透明性）</a:t>
            </a:r>
            <a:endParaRPr lang="en-US" altLang="zh-CN" sz="2000" kern="0" dirty="0">
              <a:latin typeface="+mn-ea"/>
            </a:endParaRPr>
          </a:p>
          <a:p>
            <a:r>
              <a:rPr lang="zh-CN" altLang="en-US" sz="2000" kern="0" dirty="0">
                <a:latin typeface="+mn-ea"/>
              </a:rPr>
              <a:t>贫富差距和数字鸿沟加大</a:t>
            </a:r>
            <a:endParaRPr lang="en-US" sz="2000" kern="0" dirty="0">
              <a:latin typeface="+mn-ea"/>
            </a:endParaRPr>
          </a:p>
          <a:p>
            <a:r>
              <a:rPr lang="zh-CN" altLang="en-US" sz="2000" kern="0" dirty="0">
                <a:latin typeface="+mn-ea"/>
              </a:rPr>
              <a:t>黑客攻击或误用，对人类的生命安全、财产安全和隐私造成威胁</a:t>
            </a:r>
            <a:endParaRPr lang="en-US" sz="2000" kern="0" dirty="0">
              <a:latin typeface="+mn-ea"/>
            </a:endParaRPr>
          </a:p>
          <a:p>
            <a:endParaRPr lang="en-US" sz="2000" kern="0" dirty="0">
              <a:latin typeface="+mn-ea"/>
            </a:endParaRPr>
          </a:p>
          <a:p>
            <a:endParaRPr lang="en-US" sz="2000" kern="0" dirty="0">
              <a:latin typeface="+mn-ea"/>
            </a:endParaRPr>
          </a:p>
          <a:p>
            <a:endParaRPr lang="en-US" sz="2000" kern="0" dirty="0">
              <a:latin typeface="+mn-ea"/>
            </a:endParaRPr>
          </a:p>
          <a:p>
            <a:endParaRPr lang="en-US" sz="20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387120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0"/>
            <a:ext cx="8713788" cy="6010275"/>
          </a:xfrm>
        </p:spPr>
        <p:txBody>
          <a:bodyPr/>
          <a:lstStyle/>
          <a:p>
            <a:r>
              <a:rPr lang="zh-CN" altLang="en-US" dirty="0">
                <a:solidFill>
                  <a:srgbClr val="2915BB"/>
                </a:solidFill>
              </a:rPr>
              <a:t>人工智能层次</a:t>
            </a:r>
            <a:endParaRPr lang="en-US" altLang="zh-CN" dirty="0">
              <a:solidFill>
                <a:srgbClr val="2915BB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弱人工智能：如美图秀秀、推荐算法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强人工智能：拥有人类智能水平的人工智能系统，如人脸识别、写作等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超人工智能：能够实现与人类智能相同的功能，即可以重新编程和改进自己，正如人类智能可以实现生物进化一样，也就是“递归的自我改进功能”，思维速度和自我提升速度远超人类。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      </a:t>
            </a:r>
            <a:r>
              <a:rPr lang="zh-CN" altLang="en-US" dirty="0">
                <a:solidFill>
                  <a:srgbClr val="FF0000"/>
                </a:solidFill>
              </a:rPr>
              <a:t>机器不能控制人，但可能通过机器智能控制人。如飞机票预定等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7467330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32792"/>
            <a:ext cx="8713788" cy="6132512"/>
          </a:xfrm>
        </p:spPr>
        <p:txBody>
          <a:bodyPr/>
          <a:lstStyle/>
          <a:p>
            <a:r>
              <a:rPr lang="zh-CN" altLang="en-US" dirty="0"/>
              <a:t>智能时代的思维方式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大数据思维：</a:t>
            </a:r>
            <a:r>
              <a:rPr lang="zh-CN" altLang="en-US" sz="2400" dirty="0"/>
              <a:t>全面性，能跟踪每个人、每件商品、每笔交易的特点，由追求因果关系变为追求相关性</a:t>
            </a:r>
            <a:endParaRPr lang="en-US" altLang="zh-CN" sz="2400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zh-CN" altLang="en-US" sz="2400" dirty="0"/>
              <a:t>例如：酒吧酒丢失</a:t>
            </a:r>
            <a:endParaRPr lang="en-US" altLang="zh-CN" sz="2400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zh-CN" altLang="en-US" sz="2400" dirty="0"/>
              <a:t>风电机销售问题</a:t>
            </a:r>
            <a:endParaRPr lang="en-US" altLang="zh-CN" sz="2400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zh-CN" altLang="en-US" sz="2400" dirty="0"/>
              <a:t>防火墙问题</a:t>
            </a:r>
            <a:r>
              <a:rPr lang="zh-CN" altLang="en-US" dirty="0"/>
              <a:t>（</a:t>
            </a:r>
            <a:r>
              <a:rPr lang="zh-CN" altLang="en-US" sz="2400" dirty="0"/>
              <a:t>静态</a:t>
            </a:r>
            <a:r>
              <a:rPr lang="zh-CN" altLang="en-US" sz="1600" dirty="0"/>
              <a:t>软件植入硬件</a:t>
            </a:r>
            <a:r>
              <a:rPr lang="zh-CN" altLang="en-US" dirty="0"/>
              <a:t>→</a:t>
            </a:r>
            <a:r>
              <a:rPr lang="zh-CN" altLang="en-US" sz="2400" dirty="0"/>
              <a:t>动态</a:t>
            </a:r>
            <a:r>
              <a:rPr lang="zh-CN" altLang="en-US" sz="1600" dirty="0"/>
              <a:t>存储攻击数据的特征</a:t>
            </a:r>
            <a:r>
              <a:rPr lang="zh-CN" altLang="en-US" dirty="0"/>
              <a:t>→</a:t>
            </a:r>
            <a:r>
              <a:rPr lang="zh-CN" altLang="en-US" sz="2400" dirty="0"/>
              <a:t>智能</a:t>
            </a:r>
            <a:r>
              <a:rPr lang="zh-CN" altLang="en-US" sz="1600" dirty="0"/>
              <a:t>大数据</a:t>
            </a:r>
            <a:r>
              <a:rPr lang="en-US" altLang="zh-CN" sz="1600" dirty="0"/>
              <a:t>+</a:t>
            </a:r>
            <a:r>
              <a:rPr lang="zh-CN" altLang="en-US" sz="1600" dirty="0"/>
              <a:t>智能，业务逻辑分析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zh-CN" altLang="en-US" sz="2400" dirty="0"/>
              <a:t>网络</a:t>
            </a:r>
            <a:r>
              <a:rPr lang="zh-CN" altLang="en-US" dirty="0"/>
              <a:t>（</a:t>
            </a:r>
            <a:r>
              <a:rPr lang="en-US" altLang="zh-CN" sz="2400" dirty="0"/>
              <a:t>PC</a:t>
            </a:r>
            <a:r>
              <a:rPr lang="zh-CN" altLang="en-US" sz="2400" dirty="0"/>
              <a:t>互联网</a:t>
            </a:r>
            <a:r>
              <a:rPr lang="zh-CN" altLang="en-US" sz="1600" dirty="0"/>
              <a:t>机器网络</a:t>
            </a:r>
            <a:r>
              <a:rPr lang="zh-CN" altLang="en-US" dirty="0"/>
              <a:t>→</a:t>
            </a:r>
            <a:r>
              <a:rPr lang="zh-CN" altLang="en-US" sz="2400" dirty="0"/>
              <a:t>移动互联网</a:t>
            </a:r>
            <a:r>
              <a:rPr lang="zh-CN" altLang="en-US" sz="1600" dirty="0"/>
              <a:t>人的联网</a:t>
            </a:r>
            <a:r>
              <a:rPr lang="zh-CN" altLang="en-US" dirty="0"/>
              <a:t>→</a:t>
            </a:r>
            <a:r>
              <a:rPr lang="zh-CN" altLang="en-US" sz="2400" dirty="0"/>
              <a:t>物联网</a:t>
            </a:r>
            <a:r>
              <a:rPr lang="zh-CN" altLang="en-US" sz="1600" dirty="0"/>
              <a:t>物的网络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/>
              <a:t>人工智能思维：</a:t>
            </a:r>
            <a:r>
              <a:rPr lang="en-US" altLang="zh-CN" sz="2400" dirty="0"/>
              <a:t>AI+</a:t>
            </a:r>
            <a:r>
              <a:rPr lang="zh-CN" altLang="en-US" sz="2400" dirty="0"/>
              <a:t>原有技术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要想成功，应尽早掌握智能技术，占领制高点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101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人类智能和机器智能的边界越来越模糊，大家开始质疑未来的世界是人类的世界还是机器的世界，也产生了未来机器人会控制人类的观点。于是有人提出要对人工智能的研究进行限制，并放慢研究的步伐。你怎么看待这个问题？</a:t>
            </a:r>
            <a:endParaRPr lang="en-US" altLang="zh-CN" dirty="0"/>
          </a:p>
          <a:p>
            <a:r>
              <a:rPr lang="zh-CN" altLang="en-US" dirty="0"/>
              <a:t>写一篇人工智能对大学教育</a:t>
            </a:r>
            <a:r>
              <a:rPr lang="en-US" altLang="zh-CN" dirty="0"/>
              <a:t>/</a:t>
            </a:r>
            <a:r>
              <a:rPr lang="zh-CN" altLang="en-US" dirty="0"/>
              <a:t>医疗</a:t>
            </a:r>
            <a:r>
              <a:rPr lang="en-US" altLang="zh-CN" dirty="0"/>
              <a:t>/</a:t>
            </a:r>
            <a:r>
              <a:rPr lang="zh-CN" altLang="en-US" dirty="0"/>
              <a:t>就业</a:t>
            </a:r>
            <a:r>
              <a:rPr lang="en-US" altLang="zh-CN" dirty="0"/>
              <a:t>/</a:t>
            </a:r>
            <a:r>
              <a:rPr lang="zh-CN" altLang="en-US" dirty="0"/>
              <a:t>其它行业影响的论文，要求按照论文格式，不少于</a:t>
            </a:r>
            <a:r>
              <a:rPr lang="en-US" altLang="zh-CN" dirty="0"/>
              <a:t>5000</a:t>
            </a:r>
            <a:r>
              <a:rPr lang="zh-CN" altLang="en-US" dirty="0"/>
              <a:t>字。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1946</a:t>
            </a:r>
            <a:r>
              <a:rPr lang="zh-CN" altLang="en-US" dirty="0"/>
              <a:t>年</a:t>
            </a:r>
            <a:r>
              <a:rPr lang="zh-CN" altLang="en-US" b="0" dirty="0"/>
              <a:t>世界上第一台计算机</a:t>
            </a:r>
            <a:r>
              <a:rPr lang="en-US" b="0" dirty="0"/>
              <a:t>ENIAC</a:t>
            </a:r>
          </a:p>
          <a:p>
            <a:pPr lvl="2"/>
            <a:r>
              <a:rPr lang="zh-CN" altLang="en-US" b="0" dirty="0"/>
              <a:t>它由</a:t>
            </a:r>
            <a:r>
              <a:rPr lang="en-US" altLang="zh-CN" b="0" dirty="0"/>
              <a:t>17468</a:t>
            </a:r>
            <a:r>
              <a:rPr lang="zh-CN" altLang="en-US" b="0" dirty="0"/>
              <a:t>个电子管、</a:t>
            </a:r>
            <a:r>
              <a:rPr lang="en-US" altLang="zh-CN" b="0" dirty="0"/>
              <a:t>6</a:t>
            </a:r>
            <a:r>
              <a:rPr lang="zh-CN" altLang="en-US" b="0" dirty="0"/>
              <a:t>万个电阻器、</a:t>
            </a:r>
            <a:r>
              <a:rPr lang="en-US" altLang="zh-CN" b="0" dirty="0"/>
              <a:t>1</a:t>
            </a:r>
            <a:r>
              <a:rPr lang="zh-CN" altLang="en-US" b="0" dirty="0"/>
              <a:t>万个电容器和</a:t>
            </a:r>
            <a:r>
              <a:rPr lang="en-US" altLang="zh-CN" b="0" dirty="0"/>
              <a:t>6</a:t>
            </a:r>
            <a:r>
              <a:rPr lang="zh-CN" altLang="en-US" b="0" dirty="0"/>
              <a:t>千个开关组成，重达</a:t>
            </a:r>
            <a:r>
              <a:rPr lang="en-US" altLang="zh-CN" b="0" dirty="0"/>
              <a:t>30</a:t>
            </a:r>
            <a:r>
              <a:rPr lang="zh-CN" altLang="en-US" b="0" dirty="0"/>
              <a:t>吨，占地</a:t>
            </a:r>
            <a:r>
              <a:rPr lang="en-US" altLang="zh-CN" b="0" dirty="0"/>
              <a:t>160</a:t>
            </a:r>
            <a:r>
              <a:rPr lang="zh-CN" altLang="en-US" b="0" dirty="0"/>
              <a:t>平方米，耗电</a:t>
            </a:r>
            <a:r>
              <a:rPr lang="en-US" altLang="zh-CN" b="0" dirty="0"/>
              <a:t>174</a:t>
            </a:r>
            <a:r>
              <a:rPr lang="zh-CN" altLang="en-US" b="0" dirty="0"/>
              <a:t>千瓦，耗资</a:t>
            </a:r>
            <a:r>
              <a:rPr lang="en-US" altLang="zh-CN" b="0" dirty="0"/>
              <a:t>45</a:t>
            </a:r>
            <a:r>
              <a:rPr lang="zh-CN" altLang="en-US" b="0" dirty="0"/>
              <a:t>万美元。这台计算机每秒只能运行</a:t>
            </a:r>
            <a:r>
              <a:rPr lang="en-US" altLang="zh-CN" b="0" dirty="0"/>
              <a:t>5</a:t>
            </a:r>
            <a:r>
              <a:rPr lang="zh-CN" altLang="en-US" b="0" dirty="0"/>
              <a:t>千次加法运算。</a:t>
            </a:r>
            <a:endParaRPr lang="en-US" altLang="zh-CN" b="0" dirty="0"/>
          </a:p>
          <a:p>
            <a:pPr lvl="2"/>
            <a:r>
              <a:rPr lang="zh-CN" altLang="en-US" dirty="0"/>
              <a:t>为了计算火炮的轨迹</a:t>
            </a:r>
            <a:endParaRPr lang="en-US" altLang="zh-CN" dirty="0"/>
          </a:p>
          <a:p>
            <a:pPr lvl="2"/>
            <a:r>
              <a:rPr lang="zh-CN" altLang="en-US" dirty="0"/>
              <a:t>路易斯</a:t>
            </a:r>
            <a:r>
              <a:rPr lang="en-US" altLang="zh-CN" dirty="0"/>
              <a:t>.</a:t>
            </a:r>
            <a:r>
              <a:rPr lang="zh-CN" altLang="en-US" dirty="0"/>
              <a:t>蒙巴顿</a:t>
            </a:r>
            <a:r>
              <a:rPr lang="en-US" altLang="zh-CN" dirty="0"/>
              <a:t>:</a:t>
            </a:r>
            <a:r>
              <a:rPr lang="zh-CN" altLang="en-US" dirty="0"/>
              <a:t>用电驱动了一个大脑</a:t>
            </a:r>
            <a:r>
              <a:rPr lang="en-US" altLang="zh-CN" dirty="0"/>
              <a:t>----</a:t>
            </a:r>
            <a:r>
              <a:rPr lang="zh-CN" altLang="en-US" dirty="0"/>
              <a:t>电脑</a:t>
            </a:r>
            <a:endParaRPr lang="en-US" altLang="zh-CN" dirty="0"/>
          </a:p>
          <a:p>
            <a:pPr lvl="2"/>
            <a:endParaRPr lang="en-US" altLang="zh-CN" dirty="0"/>
          </a:p>
          <a:p>
            <a:pPr marL="914400" lvl="2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人类思考：除计算外，计算机是否有智能？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89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r>
              <a:rPr lang="en-US" altLang="zh-CN" spc="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  <a:r>
              <a:rPr lang="zh-CN" altLang="en-US" spc="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人工智能的概念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484313"/>
            <a:ext cx="8713788" cy="2160711"/>
          </a:xfrm>
        </p:spPr>
        <p:txBody>
          <a:bodyPr/>
          <a:lstStyle/>
          <a:p>
            <a:r>
              <a:rPr lang="zh-CN" altLang="en-US" spc="300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Arial" panose="020B0604020202020204" pitchFamily="34" charset="0"/>
              </a:rPr>
              <a:t>人工智能概念的首次提出</a:t>
            </a:r>
          </a:p>
          <a:p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205180" y="2580612"/>
            <a:ext cx="3993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1956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年，美国达特茅斯学院，“人工智能夏季研讨会”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(Summer Research Project on Artificial Intelligence)</a:t>
            </a:r>
          </a:p>
        </p:txBody>
      </p:sp>
      <p:sp>
        <p:nvSpPr>
          <p:cNvPr id="5" name="矩形 4"/>
          <p:cNvSpPr/>
          <p:nvPr/>
        </p:nvSpPr>
        <p:spPr>
          <a:xfrm>
            <a:off x="225110" y="2029601"/>
            <a:ext cx="3371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达特茅斯会议（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1956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" name="Picture 6" descr="https://img-blog.csdnimg.cn/20190711221727822.jpeg?x-oss-process=image/watermark,type_ZmFuZ3poZW5naGVpdGk,shadow_10,text_aHR0cHM6Ly9ibG9nLmNzZG4ubmV0L3pob3V6eGk=,size_16,color_FFFFFF,t_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54" y="2217806"/>
            <a:ext cx="4738746" cy="31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n1.itc.cn/img8/wb/recom/2016/03/13/14578417194400423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19921"/>
            <a:ext cx="3158602" cy="145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83568" y="551723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</a:rPr>
              <a:t>达特茅斯会议的主要成就是：使得人工智能成为一个独立的学科，并为人工智能给出了第一个准确的描述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1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人工智能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是研究开发能够</a:t>
            </a:r>
            <a:r>
              <a:rPr lang="zh-CN" altLang="en-US" sz="2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模拟、延伸和扩展人类智能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的理论、方法、技术及应用系统的一门新的技术科学。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人工智能的研究目的是促使</a:t>
            </a:r>
            <a:r>
              <a:rPr lang="zh-CN" altLang="en-US" sz="2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智能机器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能够：</a:t>
            </a:r>
          </a:p>
          <a:p>
            <a:pPr marL="685800" lvl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听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（语音识别、机器翻译等）</a:t>
            </a:r>
          </a:p>
          <a:p>
            <a:pPr marL="685800" lvl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（图像识别、文字识别等）</a:t>
            </a:r>
          </a:p>
          <a:p>
            <a:pPr marL="685800" lvl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说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（语音合成、人机对话等）</a:t>
            </a:r>
          </a:p>
          <a:p>
            <a:pPr marL="685800" lvl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思考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（人机对弈、定理证明等）</a:t>
            </a:r>
          </a:p>
          <a:p>
            <a:pPr marL="685800" lvl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（机器学习、知识表示等）</a:t>
            </a:r>
          </a:p>
          <a:p>
            <a:pPr marL="685800" lvl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行动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（机器人、自动驾驶汽车等）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   ——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谭铁牛，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 2019/04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3452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智能的层次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2915BB"/>
                </a:solidFill>
              </a:rPr>
              <a:t>感知智能</a:t>
            </a:r>
            <a:r>
              <a:rPr lang="zh-CN" altLang="en-US" dirty="0"/>
              <a:t>：即视觉、听觉、触觉等感知能力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2915BB"/>
                </a:solidFill>
              </a:rPr>
              <a:t>认知智能</a:t>
            </a:r>
            <a:r>
              <a:rPr lang="zh-CN" altLang="en-US" dirty="0"/>
              <a:t>：能理解会思考。人类有语言，才有概念，才有推理，所以概念、意识、观念等都是人类认知智能的表现。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2915BB"/>
                </a:solidFill>
              </a:rPr>
              <a:t>决策智能</a:t>
            </a:r>
            <a:r>
              <a:rPr lang="zh-CN" altLang="en-US" dirty="0"/>
              <a:t>：任意实体在各种选项之间做出选择</a:t>
            </a:r>
            <a:endParaRPr lang="en-US" dirty="0"/>
          </a:p>
        </p:txBody>
      </p:sp>
      <p:pic>
        <p:nvPicPr>
          <p:cNvPr id="4" name="Picture 2" descr="http://file.digitaling.com/eImg/uimages/20180703/1530615766838403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59" y="4708113"/>
            <a:ext cx="1888931" cy="125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5b0988e595225.cdn.sohucs.com/images/20190805/657dac7c88be4bd9ab545a4ba6a14d44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3888" y="4750521"/>
            <a:ext cx="1926784" cy="1169159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4750522"/>
            <a:ext cx="1878587" cy="11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0434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334936"/>
            <a:ext cx="8713788" cy="3053945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664323" y="2812165"/>
            <a:ext cx="923330" cy="27699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决策智能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676732" y="2316165"/>
            <a:ext cx="1030783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认知智能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644008" y="1772816"/>
            <a:ext cx="923330" cy="27699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感知智能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51" y="3355514"/>
            <a:ext cx="4536914" cy="287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93135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2.</a:t>
            </a:r>
            <a:r>
              <a:rPr lang="zh-CN" altLang="en-US" sz="4000" dirty="0"/>
              <a:t>计算机智能的判定</a:t>
            </a:r>
            <a:r>
              <a:rPr lang="en-US" altLang="zh-CN" sz="4000" dirty="0"/>
              <a:t>—</a:t>
            </a:r>
            <a:r>
              <a:rPr lang="zh-CN" altLang="en-US" dirty="0"/>
              <a:t>图灵测试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106" y="1196752"/>
            <a:ext cx="8713788" cy="2304727"/>
          </a:xfrm>
        </p:spPr>
        <p:txBody>
          <a:bodyPr/>
          <a:lstStyle/>
          <a:p>
            <a:r>
              <a:rPr lang="zh-CN" altLang="en-US" b="0" dirty="0"/>
              <a:t>测试者与被测试者（一个人和一台机器）隔开的情况下，通过一些装置（如键盘）向被测试者随意提问。进行多次测试后，如果机器让平均每个参与者做出超过</a:t>
            </a:r>
            <a:r>
              <a:rPr lang="en-US" altLang="zh-CN" b="0" dirty="0"/>
              <a:t>30%</a:t>
            </a:r>
            <a:r>
              <a:rPr lang="zh-CN" altLang="en-US" b="0" dirty="0"/>
              <a:t>的误判，那么这台机器就通过了测试，并被认为具有人类智能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>
                <a:solidFill>
                  <a:srgbClr val="FF0000"/>
                </a:solidFill>
              </a:rPr>
              <a:t>结果判定</a:t>
            </a:r>
          </a:p>
          <a:p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068960"/>
            <a:ext cx="48006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5062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MS_CN_BriefOfScientificIndustry002-10_science2[1]">
  <a:themeElements>
    <a:clrScheme name="1_MS_CN_BriefOfScientificIndustry002-10_science2[1] 1">
      <a:dk1>
        <a:srgbClr val="200B5B"/>
      </a:dk1>
      <a:lt1>
        <a:srgbClr val="EAEAEA"/>
      </a:lt1>
      <a:dk2>
        <a:srgbClr val="6600FF"/>
      </a:dk2>
      <a:lt2>
        <a:srgbClr val="FFCC66"/>
      </a:lt2>
      <a:accent1>
        <a:srgbClr val="EEB00B"/>
      </a:accent1>
      <a:accent2>
        <a:srgbClr val="6600CC"/>
      </a:accent2>
      <a:accent3>
        <a:srgbClr val="B8AAFF"/>
      </a:accent3>
      <a:accent4>
        <a:srgbClr val="C8C8C8"/>
      </a:accent4>
      <a:accent5>
        <a:srgbClr val="F5D4AA"/>
      </a:accent5>
      <a:accent6>
        <a:srgbClr val="5C00B9"/>
      </a:accent6>
      <a:hlink>
        <a:srgbClr val="FF33CC"/>
      </a:hlink>
      <a:folHlink>
        <a:srgbClr val="CC99FF"/>
      </a:folHlink>
    </a:clrScheme>
    <a:fontScheme name="1_MS_CN_BriefOfScientificIndustry002-10_science2[1]">
      <a:majorFont>
        <a:latin typeface="Times New Roman"/>
        <a:ea typeface="隶书"/>
        <a:cs typeface=""/>
      </a:majorFont>
      <a:minorFont>
        <a:latin typeface="Times New Roman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09031B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09031B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1_MS_CN_BriefOfScientificIndustry002-10_science2[1] 1">
        <a:dk1>
          <a:srgbClr val="200B5B"/>
        </a:dk1>
        <a:lt1>
          <a:srgbClr val="EAEAEA"/>
        </a:lt1>
        <a:dk2>
          <a:srgbClr val="6600FF"/>
        </a:dk2>
        <a:lt2>
          <a:srgbClr val="FFCC66"/>
        </a:lt2>
        <a:accent1>
          <a:srgbClr val="EEB00B"/>
        </a:accent1>
        <a:accent2>
          <a:srgbClr val="6600CC"/>
        </a:accent2>
        <a:accent3>
          <a:srgbClr val="B8AAFF"/>
        </a:accent3>
        <a:accent4>
          <a:srgbClr val="C8C8C8"/>
        </a:accent4>
        <a:accent5>
          <a:srgbClr val="F5D4AA"/>
        </a:accent5>
        <a:accent6>
          <a:srgbClr val="5C00B9"/>
        </a:accent6>
        <a:hlink>
          <a:srgbClr val="FF33CC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S_CN_BriefOfScientificIndustry002-10_science2[1] 2">
        <a:dk1>
          <a:srgbClr val="393939"/>
        </a:dk1>
        <a:lt1>
          <a:srgbClr val="FFFFFF"/>
        </a:lt1>
        <a:dk2>
          <a:srgbClr val="6600CC"/>
        </a:dk2>
        <a:lt2>
          <a:srgbClr val="CCCCFF"/>
        </a:lt2>
        <a:accent1>
          <a:srgbClr val="F9D87E"/>
        </a:accent1>
        <a:accent2>
          <a:srgbClr val="FFCCCC"/>
        </a:accent2>
        <a:accent3>
          <a:srgbClr val="FFFFFF"/>
        </a:accent3>
        <a:accent4>
          <a:srgbClr val="2F2F2F"/>
        </a:accent4>
        <a:accent5>
          <a:srgbClr val="FBE9C0"/>
        </a:accent5>
        <a:accent6>
          <a:srgbClr val="E7B9B9"/>
        </a:accent6>
        <a:hlink>
          <a:srgbClr val="FFCC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_CN_BriefOfScientificIndustry002-10_science2[1]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555555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_CN_BriefOfScientificIndustry002-10_science2[1] 4">
        <a:dk1>
          <a:srgbClr val="330000"/>
        </a:dk1>
        <a:lt1>
          <a:srgbClr val="FFFFCC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330099"/>
        </a:accent2>
        <a:accent3>
          <a:srgbClr val="AAAAAA"/>
        </a:accent3>
        <a:accent4>
          <a:srgbClr val="DADAAE"/>
        </a:accent4>
        <a:accent5>
          <a:srgbClr val="FFCAAA"/>
        </a:accent5>
        <a:accent6>
          <a:srgbClr val="2D008A"/>
        </a:accent6>
        <a:hlink>
          <a:srgbClr val="FF6633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S_CN_BriefOfScientificIndustry002-10_science2[1] 5">
        <a:dk1>
          <a:srgbClr val="333300"/>
        </a:dk1>
        <a:lt1>
          <a:srgbClr val="DDDDDD"/>
        </a:lt1>
        <a:dk2>
          <a:srgbClr val="996600"/>
        </a:dk2>
        <a:lt2>
          <a:srgbClr val="FFCC66"/>
        </a:lt2>
        <a:accent1>
          <a:srgbClr val="EEB00B"/>
        </a:accent1>
        <a:accent2>
          <a:srgbClr val="330099"/>
        </a:accent2>
        <a:accent3>
          <a:srgbClr val="CAB8AA"/>
        </a:accent3>
        <a:accent4>
          <a:srgbClr val="BDBDBD"/>
        </a:accent4>
        <a:accent5>
          <a:srgbClr val="F5D4AA"/>
        </a:accent5>
        <a:accent6>
          <a:srgbClr val="2D008A"/>
        </a:accent6>
        <a:hlink>
          <a:srgbClr val="FF6633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S_CN_BriefOfScientificIndustry002-10_science2[1] 6">
        <a:dk1>
          <a:srgbClr val="003300"/>
        </a:dk1>
        <a:lt1>
          <a:srgbClr val="FFFFCC"/>
        </a:lt1>
        <a:dk2>
          <a:srgbClr val="999933"/>
        </a:dk2>
        <a:lt2>
          <a:srgbClr val="FFFF66"/>
        </a:lt2>
        <a:accent1>
          <a:srgbClr val="CC9900"/>
        </a:accent1>
        <a:accent2>
          <a:srgbClr val="330099"/>
        </a:accent2>
        <a:accent3>
          <a:srgbClr val="CACAAD"/>
        </a:accent3>
        <a:accent4>
          <a:srgbClr val="DADAAE"/>
        </a:accent4>
        <a:accent5>
          <a:srgbClr val="E2CAAA"/>
        </a:accent5>
        <a:accent6>
          <a:srgbClr val="2D008A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15407</TotalTime>
  <Words>2252</Words>
  <Application>Microsoft Office PowerPoint</Application>
  <PresentationFormat>全屏显示(4:3)</PresentationFormat>
  <Paragraphs>285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华文行楷</vt:lpstr>
      <vt:lpstr>华文中宋</vt:lpstr>
      <vt:lpstr>隶书</vt:lpstr>
      <vt:lpstr>宋体</vt:lpstr>
      <vt:lpstr>微软雅黑</vt:lpstr>
      <vt:lpstr>新宋体</vt:lpstr>
      <vt:lpstr>Times New Roman</vt:lpstr>
      <vt:lpstr>Wingdings</vt:lpstr>
      <vt:lpstr>1_MS_CN_BriefOfScientificIndustry002-10_science2[1]</vt:lpstr>
      <vt:lpstr>PowerPoint 演示文稿</vt:lpstr>
      <vt:lpstr>人工智能</vt:lpstr>
      <vt:lpstr>PowerPoint 演示文稿</vt:lpstr>
      <vt:lpstr>PowerPoint 演示文稿</vt:lpstr>
      <vt:lpstr>1 人工智能的概念</vt:lpstr>
      <vt:lpstr>PowerPoint 演示文稿</vt:lpstr>
      <vt:lpstr>PowerPoint 演示文稿</vt:lpstr>
      <vt:lpstr>PowerPoint 演示文稿</vt:lpstr>
      <vt:lpstr>2.计算机智能的判定—图灵测试</vt:lpstr>
      <vt:lpstr>3.人工智能的产生与发展</vt:lpstr>
      <vt:lpstr>PowerPoint 演示文稿</vt:lpstr>
      <vt:lpstr>PowerPoint 演示文稿</vt:lpstr>
      <vt:lpstr>PowerPoint 演示文稿</vt:lpstr>
      <vt:lpstr>PowerPoint 演示文稿</vt:lpstr>
      <vt:lpstr>4. 大数据与人工智能</vt:lpstr>
      <vt:lpstr>大数据与人工智能</vt:lpstr>
      <vt:lpstr>案例</vt:lpstr>
      <vt:lpstr>5. 思维方式的改变</vt:lpstr>
      <vt:lpstr>6. 人工智能的三大学派</vt:lpstr>
      <vt:lpstr>PowerPoint 演示文稿</vt:lpstr>
      <vt:lpstr>PowerPoint 演示文稿</vt:lpstr>
      <vt:lpstr>PowerPoint 演示文稿</vt:lpstr>
      <vt:lpstr>7.人工智能研究的内容</vt:lpstr>
      <vt:lpstr>PowerPoint 演示文稿</vt:lpstr>
      <vt:lpstr>8.机器智能的核心技术 </vt:lpstr>
      <vt:lpstr>PowerPoint 演示文稿</vt:lpstr>
      <vt:lpstr>PowerPoint 演示文稿</vt:lpstr>
      <vt:lpstr>9. 机器智能的应用</vt:lpstr>
      <vt:lpstr>PowerPoint 演示文稿</vt:lpstr>
      <vt:lpstr>PowerPoint 演示文稿</vt:lpstr>
      <vt:lpstr>10.机器智能对人类的影响及未来</vt:lpstr>
      <vt:lpstr>PowerPoint 演示文稿</vt:lpstr>
      <vt:lpstr>PowerPoint 演示文稿</vt:lpstr>
      <vt:lpstr>思考题</vt:lpstr>
    </vt:vector>
  </TitlesOfParts>
  <Company>郑州大学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郭军伟</dc:creator>
  <cp:lastModifiedBy>wu bin</cp:lastModifiedBy>
  <cp:revision>550</cp:revision>
  <cp:lastPrinted>1601-01-01T00:00:00Z</cp:lastPrinted>
  <dcterms:created xsi:type="dcterms:W3CDTF">2003-09-12T13:18:52Z</dcterms:created>
  <dcterms:modified xsi:type="dcterms:W3CDTF">2023-11-13T02:57:38Z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